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05_AD48A81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06_50725DB4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modernComment_112_EF66EA18.xml" ContentType="application/vnd.ms-powerpoint.comments+xml"/>
  <Override PartName="/ppt/notesSlides/notesSlide26.xml" ContentType="application/vnd.openxmlformats-officedocument.presentationml.notesSlide+xml"/>
  <Override PartName="/ppt/comments/modernComment_110_AD66DCD4.xml" ContentType="application/vnd.ms-powerpoint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5"/>
  </p:notesMasterIdLst>
  <p:sldIdLst>
    <p:sldId id="256" r:id="rId5"/>
    <p:sldId id="285" r:id="rId6"/>
    <p:sldId id="257" r:id="rId7"/>
    <p:sldId id="284" r:id="rId8"/>
    <p:sldId id="265" r:id="rId9"/>
    <p:sldId id="276" r:id="rId10"/>
    <p:sldId id="281" r:id="rId11"/>
    <p:sldId id="268" r:id="rId12"/>
    <p:sldId id="259" r:id="rId13"/>
    <p:sldId id="260" r:id="rId14"/>
    <p:sldId id="271" r:id="rId15"/>
    <p:sldId id="266" r:id="rId16"/>
    <p:sldId id="267" r:id="rId17"/>
    <p:sldId id="282" r:id="rId18"/>
    <p:sldId id="269" r:id="rId19"/>
    <p:sldId id="270" r:id="rId20"/>
    <p:sldId id="283" r:id="rId21"/>
    <p:sldId id="261" r:id="rId22"/>
    <p:sldId id="273" r:id="rId23"/>
    <p:sldId id="262" r:id="rId24"/>
    <p:sldId id="277" r:id="rId25"/>
    <p:sldId id="286" r:id="rId26"/>
    <p:sldId id="280" r:id="rId27"/>
    <p:sldId id="278" r:id="rId28"/>
    <p:sldId id="279" r:id="rId29"/>
    <p:sldId id="274" r:id="rId30"/>
    <p:sldId id="272" r:id="rId31"/>
    <p:sldId id="264" r:id="rId32"/>
    <p:sldId id="263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7D7E9C-93B3-EFC5-6AE4-6252ADE717DA}" name="Maria Alvarado" initials="MA" userId="S::maria.alvarado@cooper.edu::0b3fd851-4fb2-488f-a4a5-829421206f79" providerId="AD"/>
  <p188:author id="{2F3CE8B7-ED78-221B-CB92-65304CA05A35}" name="Jonas Margono" initials="JM" userId="S::jonas.margono@cooper.edu::64927885-b6cb-41a6-ab75-d2b9db2b8bd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DEECF-343A-160F-D930-FF21C98A920E}" v="1986" dt="2025-05-12T00:09:22.654"/>
    <p1510:client id="{3EF43E3B-2788-8180-47D0-35528FFB1AF8}" v="319" dt="2025-05-11T19:44:14.805"/>
    <p1510:client id="{42A5673D-CFB5-4D9F-9F2B-6BD6471E25A1}" v="1134" dt="2025-05-12T02:33:13.397"/>
    <p1510:client id="{5B2886F9-F1F3-4CF0-842A-9BB3C85A78D7}" v="3155" dt="2025-05-12T02:35:43.186"/>
    <p1510:client id="{7444C02F-A6C3-4A17-8651-656C7947B55A}" v="898" dt="2025-05-12T02:25:41.266"/>
    <p1510:client id="{D2811DE4-5A85-7CB9-A2B3-5F3E90ED3CA1}" v="576" dt="2025-05-11T20:49:39.622"/>
    <p1510:client id="{F059FA62-6959-8341-B9C3-274C9A575CAA}" v="550" dt="2025-05-11T20:36:26.2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535" autoAdjust="0"/>
  </p:normalViewPr>
  <p:slideViewPr>
    <p:cSldViewPr snapToGrid="0">
      <p:cViewPr>
        <p:scale>
          <a:sx n="100" d="100"/>
          <a:sy n="100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omments/modernComment_105_AD48A8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BA19826-96CF-408C-9A54-26D4F8D1243C}" authorId="{007D7E9C-93B3-EFC5-6AE4-6252ADE717DA}" status="resolved" created="2025-05-08T14:50:51.52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1701249" sldId="261"/>
      <ac:picMk id="4" creationId="{049B2749-4217-335B-4B91-188F01B07B85}"/>
    </ac:deMkLst>
    <p188:txBody>
      <a:bodyPr/>
      <a:lstStyle/>
      <a:p>
        <a:r>
          <a:rPr lang="en-US"/>
          <a:t>Change to 3d picture of each beam</a:t>
        </a:r>
      </a:p>
    </p188:txBody>
  </p188:cm>
</p188:cmLst>
</file>

<file path=ppt/comments/modernComment_106_50725D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2F8DED2-43CB-F148-A2A6-5C6D1150940E}" authorId="{2F3CE8B7-ED78-221B-CB92-65304CA05A35}" created="2025-05-11T20:07:32.92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49672372" sldId="262"/>
      <ac:spMk id="2" creationId="{E1B7D079-DB54-B581-6F93-5D5B11C28F5B}"/>
    </ac:deMkLst>
    <p188:replyLst>
      <p188:reply id="{869B8069-90A7-F64A-8060-7F46776728F5}" authorId="{2F3CE8B7-ED78-221B-CB92-65304CA05A35}" created="2025-05-11T20:07:49.322">
        <p188:txBody>
          <a:bodyPr/>
          <a:lstStyle/>
          <a:p>
            <a:r>
              <a:rPr lang="en-US"/>
              <a:t>Send me the photos and I can switch them 
</a:t>
            </a:r>
          </a:p>
        </p188:txBody>
      </p188:reply>
    </p188:replyLst>
    <p188:txBody>
      <a:bodyPr/>
      <a:lstStyle/>
      <a:p>
        <a:r>
          <a:rPr lang="en-US"/>
          <a:t>Switch to small beam [@Maria Alvarado]
It looks better
</a:t>
        </a:r>
      </a:p>
    </p188:txBody>
  </p188:cm>
</p188:cmLst>
</file>

<file path=ppt/comments/modernComment_110_AD66DCD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2479EE0-87A8-4C9B-AE9D-F03696048930}" authorId="{007D7E9C-93B3-EFC5-6AE4-6252ADE717DA}" created="2025-05-09T18:01:02.00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09199572" sldId="272"/>
      <ac:spMk id="2" creationId="{17C00EBF-1B89-4DDD-0F30-CC7972B481D9}"/>
    </ac:deMkLst>
    <p188:txBody>
      <a:bodyPr/>
      <a:lstStyle/>
      <a:p>
        <a:r>
          <a:rPr lang="en-US"/>
          <a:t>Use animations to make comparisons</a:t>
        </a:r>
      </a:p>
    </p188:txBody>
  </p188:cm>
</p188:cmLst>
</file>

<file path=ppt/comments/modernComment_112_EF66EA1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14C9B4C-423E-45C7-8137-23792CAF77BB}" authorId="{2F3CE8B7-ED78-221B-CB92-65304CA05A35}" created="2025-05-11T20:40:31.327">
    <pc:sldMkLst xmlns:pc="http://schemas.microsoft.com/office/powerpoint/2013/main/command">
      <pc:docMk/>
      <pc:sldMk cId="4016499224" sldId="274"/>
    </pc:sldMkLst>
    <p188:txBody>
      <a:bodyPr/>
      <a:lstStyle/>
      <a:p>
        <a:r>
          <a:rPr lang="en-US"/>
          <a:t>need to update photos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21D44-E2D3-4E7A-A2D2-AEA6EB338B8F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E7CDD-D192-42EF-ACA5-BC96A5641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40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91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Gabriel</a:t>
            </a:r>
          </a:p>
          <a:p>
            <a:endParaRPr lang="en-US" dirty="0"/>
          </a:p>
          <a:p>
            <a:r>
              <a:rPr lang="en-US" dirty="0"/>
              <a:t>Part of our stated goal is to be able to test a single sample repeatedly to that end, we need to ensure the beam remains in the elastic range.</a:t>
            </a:r>
          </a:p>
          <a:p>
            <a:endParaRPr lang="en-US" dirty="0"/>
          </a:p>
          <a:p>
            <a:pPr marL="0" marR="0" lvl="0" indent="0" rtl="0">
              <a:lnSpc>
                <a:spcPct val="116000"/>
              </a:lnSpc>
              <a:buFont typeface="+mj-lt"/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Students should Perform a hand-calculation to determine the max load that could be applied before the beam reaches the plastic region. </a:t>
            </a:r>
            <a:endParaRPr lang="en-US" sz="1200" dirty="0"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16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Note: The python script includes these calculations and will serve as a check. This value, divided by a factor of safety of 2, will be used as the maximum limit for the force applied by the Instron. </a:t>
            </a:r>
            <a:endParaRPr lang="en-US" sz="1200" dirty="0"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95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Gabriel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Deflections are lower because the moment of inertia is higher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Symmetric about midspan with maximum deflection at the center.</a:t>
            </a:r>
            <a:endParaRPr lang="en-US" sz="1200" dirty="0">
              <a:effectLst/>
              <a:latin typeface="Aptos" panose="020B00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These values of deflection are very important because of noise in the DIC, as you will see later, the more deflection/movement the easier it is for the DIC to track the speckle pattern, leading to less noise and a more accurate DIC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52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Gabriel</a:t>
            </a:r>
          </a:p>
          <a:p>
            <a:r>
              <a:rPr lang="en-US" dirty="0"/>
              <a:t>Shear: 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Constant magnitude, switching sign at the centerline</a:t>
            </a:r>
          </a:p>
          <a:p>
            <a:br>
              <a:rPr lang="en-US" dirty="0"/>
            </a:br>
            <a:r>
              <a:rPr lang="en-US" dirty="0"/>
              <a:t>Moment: </a:t>
            </a: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Linear variation with maximum at midspan</a:t>
            </a:r>
          </a:p>
          <a:p>
            <a:endParaRPr lang="en-US" sz="18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Doesn’t depend on material, only loading conditions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5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Gabriel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08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83DEE-65F2-C968-B3DE-DC64EE31C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0E9EC-F29F-6C56-99E2-1D9A88D62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91368D-3C31-1762-382F-BF1996A9E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rtl="0">
              <a:lnSpc>
                <a:spcPct val="116000"/>
              </a:lnSpc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en-US" dirty="0"/>
              <a:t>Gabriel</a:t>
            </a:r>
            <a:endParaRPr lang="en-US" sz="1200" b="1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116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Axial Strain:</a:t>
            </a:r>
            <a:endParaRPr lang="en-US" sz="1200" dirty="0"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16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Varies linearly across the beam height.</a:t>
            </a:r>
            <a:endParaRPr lang="en-US" sz="1200" dirty="0">
              <a:effectLst/>
              <a:latin typeface="Aptos" panose="020B00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6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Maximum tension at the bottom fiber and maximum compression at the top fiber.</a:t>
            </a:r>
            <a:endParaRPr lang="en-US" sz="1200" dirty="0">
              <a:effectLst/>
              <a:latin typeface="Aptos" panose="020B00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marR="0">
              <a:lnSpc>
                <a:spcPct val="116000"/>
              </a:lnSpc>
              <a:buNone/>
            </a:pPr>
            <a:r>
              <a:rPr lang="en-US" sz="12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 </a:t>
            </a:r>
            <a:endParaRPr lang="en-US" sz="1200" dirty="0"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6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Lateral Strain:</a:t>
            </a:r>
            <a:endParaRPr lang="en-US" sz="1200" dirty="0"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16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Induced via Poisson’s effect; compression perpendicular to the applied load. </a:t>
            </a:r>
            <a:endParaRPr lang="en-US" sz="1200" dirty="0">
              <a:effectLst/>
              <a:latin typeface="Aptos" panose="020B00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6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Shear Strain</a:t>
            </a:r>
            <a:r>
              <a:rPr lang="en-US" sz="12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:</a:t>
            </a:r>
            <a:endParaRPr lang="en-US" sz="1200" dirty="0"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16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Parabolic distribution, peaking at the neutral axis and reducing to zero at the outer surfaces.</a:t>
            </a:r>
          </a:p>
          <a:p>
            <a:pPr marL="742950" marR="0" lvl="1" indent="-285750">
              <a:lnSpc>
                <a:spcPct val="116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6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Courier New" panose="02070309020205020404" pitchFamily="49" charset="0"/>
              <a:buNone/>
              <a:tabLst>
                <a:tab pos="914400" algn="l"/>
              </a:tabLst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The corresponding stress fields can be computed by multiplying the Axial and Lateral strains by the Young’s Modulus (E) and the Shear Strain by the Shear Modulus (G)</a:t>
            </a:r>
            <a:endParaRPr lang="en-US" sz="1800" dirty="0"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 lvl="0" indent="0">
              <a:lnSpc>
                <a:spcPct val="116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None/>
              <a:tabLst>
                <a:tab pos="914400" algn="l"/>
              </a:tabLst>
            </a:pPr>
            <a:endParaRPr lang="en-US" sz="1200" dirty="0">
              <a:effectLst/>
              <a:latin typeface="Aptos" panose="020B00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86642-FB55-7D30-CFE7-674471A1D4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76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Gabriel</a:t>
            </a:r>
            <a:endParaRPr lang="en-US" sz="18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These plots provide a full spatial picture of the mechanical behavior under load, highlighting maximum strains at midspan and diminishing strains near supports.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27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Gabriel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51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Maria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Students would make their own model on SolidWorks to compare and then validate the strain fields predicted by the FE model to the strain fields made by DIC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09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Maria</a:t>
            </a:r>
          </a:p>
          <a:p>
            <a:r>
              <a:rPr lang="en-US" dirty="0"/>
              <a:t>Normalized the color bar limits to compare the strain fields to the experimental ones </a:t>
            </a:r>
          </a:p>
          <a:p>
            <a:endParaRPr lang="en-US" dirty="0"/>
          </a:p>
          <a:p>
            <a:endParaRPr lang="en-US"/>
          </a:p>
          <a:p>
            <a:pPr>
              <a:buNone/>
            </a:pPr>
            <a:r>
              <a:rPr lang="en-US" b="1" dirty="0"/>
              <a:t>Axial Strain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axial strain field shows a symmetric distribution, with peak tensile and compressive strains concentrated near the points of load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strain values range from </a:t>
            </a:r>
            <a:r>
              <a:rPr lang="en-US" b="1" dirty="0"/>
              <a:t>-0.0004 to 0.00045</a:t>
            </a:r>
            <a:r>
              <a:rPr lang="en-US" dirty="0"/>
              <a:t>, indicating areas of compression near the supports and tension in the mid-span.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behavior aligns with overall beam bending theory, where the top surface experiences compression and the bottom surface undergoes tension.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Lateral Strain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lateral strain is comparatively lower, ranging from </a:t>
            </a:r>
            <a:r>
              <a:rPr lang="en-US" b="1" dirty="0"/>
              <a:t>-0.00015 to 0.00025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suggests the lateral deformation is minimal relative to axial deformation, reinforcing the assumption that bending dominates over lateral expansion or contraction.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Shear Strain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shear strain values range from </a:t>
            </a:r>
            <a:r>
              <a:rPr lang="en-US" b="1" dirty="0"/>
              <a:t>-0.00015 to 0.0001</a:t>
            </a:r>
            <a:r>
              <a:rPr lang="en-US" dirty="0"/>
              <a:t>, indicating moderate shear effects.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Shear strain is prominent near the fixed supports, where the beam resists the applied force.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Given the beam’s material (aluminum) and square geometry, this shear strain is expected to be small compared to axial deformation.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07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load difference in </a:t>
            </a:r>
            <a:r>
              <a:rPr lang="en-US" dirty="0" err="1"/>
              <a:t>dic</a:t>
            </a:r>
            <a:r>
              <a:rPr lang="en-US" dirty="0"/>
              <a:t> (1000N vs 4000N)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was exported from the VIC software and processed using MATLAB  to create strain fields for section of the beam within the supports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MATLAB script would be readily available for students to post process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buNone/>
            </a:pPr>
            <a:r>
              <a:rPr lang="en-US" b="1" dirty="0"/>
              <a:t>Axial Strain Comparison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1000 N Case:</a:t>
            </a:r>
            <a:r>
              <a:rPr lang="en-US" dirty="0"/>
              <a:t> Strain values range from </a:t>
            </a:r>
            <a:r>
              <a:rPr lang="en-US" b="1" dirty="0"/>
              <a:t>-1.5 to 1.5 x 10⁻⁴</a:t>
            </a:r>
            <a:r>
              <a:rPr lang="en-US" dirty="0"/>
              <a:t>, indicating moderate bending-induced strain distribution.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4000 N Case:</a:t>
            </a:r>
            <a:r>
              <a:rPr lang="en-US" dirty="0"/>
              <a:t> Strain values increase to </a:t>
            </a:r>
            <a:r>
              <a:rPr lang="en-US" b="1" dirty="0"/>
              <a:t>-4 to 4 x 10⁻⁴</a:t>
            </a:r>
            <a:r>
              <a:rPr lang="en-US" dirty="0"/>
              <a:t>, revealing a stronger bending effect, aligning with classical beam bending theory.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Higher strain gradients near the loading point and mid-span.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regions directly beneath the load application exhibit </a:t>
            </a:r>
            <a:r>
              <a:rPr lang="en-US" b="1" dirty="0"/>
              <a:t>sharper tensile peaks</a:t>
            </a:r>
            <a:r>
              <a:rPr lang="en-US" dirty="0"/>
              <a:t>, with strain values nearly tripling in magnitude.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Compressive zones near the supports show </a:t>
            </a:r>
            <a:r>
              <a:rPr lang="en-US" b="1" dirty="0"/>
              <a:t>more concentrated strain</a:t>
            </a:r>
            <a:r>
              <a:rPr lang="en-US" dirty="0"/>
              <a:t>, indicating stronger local deformation resistance.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Lateral Strain Comparison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1000 N Case:</a:t>
            </a:r>
            <a:r>
              <a:rPr lang="en-US" dirty="0"/>
              <a:t> Strain values range from </a:t>
            </a:r>
            <a:r>
              <a:rPr lang="en-US" b="1" dirty="0"/>
              <a:t>-2 to 2 x 10⁻⁴</a:t>
            </a:r>
            <a:r>
              <a:rPr lang="en-US" dirty="0"/>
              <a:t>, showing minor lateral expansion/contraction.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4000 N Case:</a:t>
            </a:r>
            <a:r>
              <a:rPr lang="en-US" dirty="0"/>
              <a:t> The strain range remains </a:t>
            </a:r>
            <a:r>
              <a:rPr lang="en-US" b="1" dirty="0"/>
              <a:t>similar</a:t>
            </a:r>
            <a:r>
              <a:rPr lang="en-US" dirty="0"/>
              <a:t>, implying that </a:t>
            </a:r>
            <a:r>
              <a:rPr lang="en-US" b="1" dirty="0"/>
              <a:t>lateral deformation is relatively insensitive</a:t>
            </a:r>
            <a:r>
              <a:rPr lang="en-US" dirty="0"/>
              <a:t> to load increase.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Unlike axial strain, the lateral strain limits does not significantly increase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However, under </a:t>
            </a:r>
            <a:r>
              <a:rPr lang="en-US" b="1" dirty="0"/>
              <a:t>4000N</a:t>
            </a:r>
            <a:r>
              <a:rPr lang="en-US" dirty="0"/>
              <a:t>, strain contours expands more noticeably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Shear Strain Comparison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1000 N Case:</a:t>
            </a:r>
            <a:r>
              <a:rPr lang="en-US" dirty="0"/>
              <a:t> Values range from </a:t>
            </a:r>
            <a:r>
              <a:rPr lang="en-US" b="1" dirty="0"/>
              <a:t>-1.5 to 1.5 x 10⁻⁴</a:t>
            </a:r>
            <a:r>
              <a:rPr lang="en-US" dirty="0"/>
              <a:t>, with concentration near loading points.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4000 N Case:</a:t>
            </a:r>
            <a:r>
              <a:rPr lang="en-US" dirty="0"/>
              <a:t> The shear strain values remain </a:t>
            </a:r>
            <a:r>
              <a:rPr lang="en-US" b="1" dirty="0"/>
              <a:t>similar</a:t>
            </a:r>
            <a:r>
              <a:rPr lang="en-US" dirty="0"/>
              <a:t>, indicating that shear effects are not significantly amplified by the larger force.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4000N</a:t>
            </a:r>
            <a:r>
              <a:rPr lang="en-US" dirty="0"/>
              <a:t>, there is a </a:t>
            </a:r>
            <a:r>
              <a:rPr lang="en-US" b="1" dirty="0"/>
              <a:t>clearer concentration of shear strain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Overall Observations </a:t>
            </a:r>
          </a:p>
          <a:p>
            <a:pPr marL="228600" indent="-228600">
              <a:buAutoNum type="arabicPeriod"/>
            </a:pPr>
            <a:r>
              <a:rPr lang="en-US" b="1" dirty="0"/>
              <a:t>Axial strain is the most responsive to load increase</a:t>
            </a:r>
            <a:r>
              <a:rPr lang="en-US" dirty="0"/>
              <a:t>, confirming theoretical bending behavior.</a:t>
            </a:r>
          </a:p>
          <a:p>
            <a:pPr marL="228600" indent="-228600">
              <a:buAutoNum type="arabicPeriod"/>
            </a:pPr>
            <a:r>
              <a:rPr lang="en-US" b="1" dirty="0"/>
              <a:t>Lateral and shear strain remain relatively stable</a:t>
            </a:r>
            <a:r>
              <a:rPr lang="en-US" dirty="0"/>
              <a:t>, aligning with expected material response under three-point bending.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12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Gabriel Dr. Wootton franticly came to us with a problem… he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00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Jonas</a:t>
            </a:r>
          </a:p>
          <a:p>
            <a:r>
              <a:rPr lang="en-US" dirty="0"/>
              <a:t>Axial strain fields for the small solid beam under 4000N load: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DIC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strain distribution captured by </a:t>
            </a:r>
            <a:r>
              <a:rPr lang="en-US" b="1" dirty="0"/>
              <a:t>DIC</a:t>
            </a:r>
            <a:r>
              <a:rPr lang="en-US" dirty="0"/>
              <a:t> reflects the real-world deformation of the aluminum beam under applied loading.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strain field is slightly </a:t>
            </a:r>
            <a:r>
              <a:rPr lang="en-US" b="1" dirty="0"/>
              <a:t>asymmetric</a:t>
            </a:r>
            <a:r>
              <a:rPr lang="en-US" dirty="0"/>
              <a:t>, possibly due to real-world imperfections in beam geometry, material inconsistencies, or minor misalignments in loading conditions.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FE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Finite Element Analysis (FEA) results show a </a:t>
            </a:r>
            <a:r>
              <a:rPr lang="en-US" b="1" dirty="0"/>
              <a:t>smoother strain gradient</a:t>
            </a:r>
            <a:r>
              <a:rPr lang="en-US" dirty="0"/>
              <a:t>, free from experimental inconsistencies.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 err="1"/>
              <a:t>MechMat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MechMat</a:t>
            </a:r>
            <a:r>
              <a:rPr lang="en-US" dirty="0"/>
              <a:t> theory provides </a:t>
            </a:r>
            <a:r>
              <a:rPr lang="en-US" b="1" dirty="0"/>
              <a:t>analytical strain predictions</a:t>
            </a:r>
            <a:r>
              <a:rPr lang="en-US" dirty="0"/>
              <a:t> based on beam bending mechanics.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Predictions follow the general strain trends observed in both </a:t>
            </a:r>
            <a:r>
              <a:rPr lang="en-US" b="1" dirty="0"/>
              <a:t>DIC and FE models</a:t>
            </a:r>
            <a:r>
              <a:rPr lang="en-US" dirty="0"/>
              <a:t>, though lacking localized effects seen in experimental results.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Overall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DIC occasionally captures </a:t>
            </a:r>
            <a:r>
              <a:rPr lang="en-US" b="1" dirty="0"/>
              <a:t>higher localized strain</a:t>
            </a:r>
            <a:r>
              <a:rPr lang="en-US" dirty="0"/>
              <a:t> due to real-world imperfections that FEA does not account for.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b="1" dirty="0"/>
              <a:t>Strain Distribution &amp; Shape: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 and </a:t>
            </a:r>
            <a:r>
              <a:rPr lang="en-US" dirty="0" err="1"/>
              <a:t>MechMat</a:t>
            </a:r>
            <a:r>
              <a:rPr lang="en-US" dirty="0"/>
              <a:t> predict </a:t>
            </a:r>
            <a:r>
              <a:rPr lang="en-US" b="1" dirty="0"/>
              <a:t>smooth strain transitions</a:t>
            </a:r>
            <a:r>
              <a:rPr lang="en-US" dirty="0"/>
              <a:t>, while DIC reveals some </a:t>
            </a:r>
            <a:r>
              <a:rPr lang="en-US" b="1" dirty="0"/>
              <a:t>irregularities</a:t>
            </a:r>
            <a:r>
              <a:rPr lang="en-US" dirty="0"/>
              <a:t>, likely due to material variations and boundary effects.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Agreement on Maximum &amp; Minimum Strain Locations: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 three methods </a:t>
            </a:r>
            <a:r>
              <a:rPr lang="en-US" b="1" dirty="0"/>
              <a:t>consistently identify peak tensile strain near the beam’s mid-span</a:t>
            </a:r>
            <a:r>
              <a:rPr lang="en-US" dirty="0"/>
              <a:t> and peak compressive strain near the supports.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reinforces classical bending behavior predictions, validating both experimental and theoretical analyses. 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Consistent Symmetric Behavior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Despite minor real-world deviations captured by DIC, the strain field across all three methods remains </a:t>
            </a:r>
            <a:r>
              <a:rPr lang="en-US" b="1" dirty="0"/>
              <a:t>largely symmetric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symmetry confirms the validity of simulation assumptions and theoretical predictions.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51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EFCD7-7586-2867-9A59-F2733A1DD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D7D0F0-60E3-F106-3D69-61242238F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E6D4C1-DC35-588B-A70D-02B40CFB4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Jonas/Maria</a:t>
            </a:r>
          </a:p>
          <a:p>
            <a:r>
              <a:rPr lang="en-US"/>
              <a:t>Larger strain values for the small solid beam compared to the large beam which leads to better results for small beam</a:t>
            </a:r>
          </a:p>
          <a:p>
            <a:endParaRPr lang="en-US"/>
          </a:p>
          <a:p>
            <a:r>
              <a:rPr lang="en-US" dirty="0"/>
              <a:t>Axial strain fields for the small solid beam under 4000N load: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DIC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strain distribution captured by </a:t>
            </a:r>
            <a:r>
              <a:rPr lang="en-US" b="1" dirty="0"/>
              <a:t>DIC</a:t>
            </a:r>
            <a:r>
              <a:rPr lang="en-US" dirty="0"/>
              <a:t> reflects the real-world deformation of the aluminum beam under applied loading.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strain field is slightly </a:t>
            </a:r>
            <a:r>
              <a:rPr lang="en-US" b="1" dirty="0"/>
              <a:t>asymmetric</a:t>
            </a:r>
            <a:r>
              <a:rPr lang="en-US" dirty="0"/>
              <a:t>, possibly due to real-world imperfections in beam geometry, material inconsistencies, or minor misalignments in loading conditions.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FE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Finite Element Analysis (FEA) results show a </a:t>
            </a:r>
            <a:r>
              <a:rPr lang="en-US" b="1" dirty="0"/>
              <a:t>smoother strain gradient</a:t>
            </a:r>
            <a:r>
              <a:rPr lang="en-US" dirty="0"/>
              <a:t>, free from experimental inconsistencies.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 err="1"/>
              <a:t>MechMat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MechMat</a:t>
            </a:r>
            <a:r>
              <a:rPr lang="en-US" dirty="0"/>
              <a:t> theory provides </a:t>
            </a:r>
            <a:r>
              <a:rPr lang="en-US" b="1" dirty="0"/>
              <a:t>analytical strain predictions</a:t>
            </a:r>
            <a:r>
              <a:rPr lang="en-US" dirty="0"/>
              <a:t> based on beam bending mechanics.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Predictions follow the general strain trends observed in both </a:t>
            </a:r>
            <a:r>
              <a:rPr lang="en-US" b="1" dirty="0"/>
              <a:t>DIC and FE models</a:t>
            </a:r>
            <a:r>
              <a:rPr lang="en-US" dirty="0"/>
              <a:t>, though lacking localized effects seen in experimental results.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Overall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DIC occasionally captures </a:t>
            </a:r>
            <a:r>
              <a:rPr lang="en-US" b="1" dirty="0"/>
              <a:t>higher localized strain</a:t>
            </a:r>
            <a:r>
              <a:rPr lang="en-US" dirty="0"/>
              <a:t> due to real-world imperfections that FEA does not account for.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b="1" dirty="0"/>
              <a:t>Strain Distribution &amp; Shape: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 and </a:t>
            </a:r>
            <a:r>
              <a:rPr lang="en-US" dirty="0" err="1"/>
              <a:t>MechMat</a:t>
            </a:r>
            <a:r>
              <a:rPr lang="en-US" dirty="0"/>
              <a:t> predict </a:t>
            </a:r>
            <a:r>
              <a:rPr lang="en-US" b="1" dirty="0"/>
              <a:t>smooth strain transitions</a:t>
            </a:r>
            <a:r>
              <a:rPr lang="en-US" dirty="0"/>
              <a:t>, while DIC reveals some </a:t>
            </a:r>
            <a:r>
              <a:rPr lang="en-US" b="1" dirty="0"/>
              <a:t>irregularities</a:t>
            </a:r>
            <a:r>
              <a:rPr lang="en-US" dirty="0"/>
              <a:t>, likely due to material variations and boundary effects.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Agreement on Maximum &amp; Minimum Strain Locations: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 three methods </a:t>
            </a:r>
            <a:r>
              <a:rPr lang="en-US" b="1" dirty="0"/>
              <a:t>consistently identify peak tensile strain near the beam’s mid-span</a:t>
            </a:r>
            <a:r>
              <a:rPr lang="en-US" dirty="0"/>
              <a:t> and peak compressive strain near the supports.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reinforces classical bending behavior predictions, validating both experimental and theoretical analyses. 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Consistent Symmetric Behavior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Despite minor real-world deviations captured by DIC, the strain field across all three methods remains </a:t>
            </a:r>
            <a:r>
              <a:rPr lang="en-US" b="1" dirty="0"/>
              <a:t>largely symmetric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symmetry confirms the validity of simulation assumptions and theoretical predictions.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DE982-B29B-0EBF-89B8-1CDFE992C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01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44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Maria</a:t>
            </a:r>
          </a:p>
          <a:p>
            <a:endParaRPr lang="en-US" dirty="0"/>
          </a:p>
          <a:p>
            <a:r>
              <a:rPr lang="en-US" dirty="0"/>
              <a:t>Lateral strain fields for the small solid beam under 4000N load: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All three methods predict minimal lateral strain relative to axial strain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Across DIC, FE analysis, and </a:t>
            </a:r>
            <a:r>
              <a:rPr lang="en-US" dirty="0" err="1"/>
              <a:t>MechMat</a:t>
            </a:r>
            <a:r>
              <a:rPr lang="en-US" dirty="0"/>
              <a:t> </a:t>
            </a:r>
            <a:r>
              <a:rPr lang="en-US" dirty="0" err="1"/>
              <a:t>thoery</a:t>
            </a:r>
            <a:r>
              <a:rPr lang="en-US" dirty="0"/>
              <a:t>, </a:t>
            </a:r>
            <a:r>
              <a:rPr lang="en-US" b="1" dirty="0"/>
              <a:t>lateral strain magnitudes are significantly lower</a:t>
            </a:r>
            <a:r>
              <a:rPr lang="en-US" dirty="0"/>
              <a:t> compared to axial strain (</a:t>
            </a:r>
            <a:r>
              <a:rPr lang="en-US" dirty="0" err="1"/>
              <a:t>εxx</a:t>
            </a:r>
            <a:r>
              <a:rPr lang="en-US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aligns with classical bending theory, confirming that </a:t>
            </a:r>
            <a:r>
              <a:rPr lang="en-US" b="1" dirty="0"/>
              <a:t>expansion/contraction in the lateral direction is secondary</a:t>
            </a:r>
            <a:r>
              <a:rPr lang="en-US" dirty="0"/>
              <a:t> to bending-induced deformation.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Peak lateral strain occurs near load application and edges of beam width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FEA and </a:t>
            </a:r>
            <a:r>
              <a:rPr lang="en-US" dirty="0" err="1"/>
              <a:t>MechMat</a:t>
            </a:r>
            <a:r>
              <a:rPr lang="en-US" dirty="0"/>
              <a:t> theory predict </a:t>
            </a:r>
            <a:r>
              <a:rPr lang="en-US" b="1" dirty="0"/>
              <a:t>lateral strain concentrations at the beam’s top surface, particularly near the loading point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DIC data </a:t>
            </a:r>
            <a:r>
              <a:rPr lang="en-US" b="1" dirty="0"/>
              <a:t>confirms this</a:t>
            </a:r>
            <a:r>
              <a:rPr lang="en-US" dirty="0"/>
              <a:t>, though with </a:t>
            </a:r>
            <a:r>
              <a:rPr lang="en-US" b="1" dirty="0"/>
              <a:t>small variations in peak strain location due to real-world imperfections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Similar overall strain field shape across all three methods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DIC, FEA, and </a:t>
            </a:r>
            <a:r>
              <a:rPr lang="en-US" b="1" dirty="0" err="1"/>
              <a:t>MechMat</a:t>
            </a:r>
            <a:r>
              <a:rPr lang="en-US" b="1" dirty="0"/>
              <a:t> all capture a symmetrical strain distribution</a:t>
            </a:r>
            <a:r>
              <a:rPr lang="en-US" dirty="0"/>
              <a:t> about the beam’s centerline.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Strain bands follow the expected lateral expansion/contraction trend</a:t>
            </a:r>
            <a:r>
              <a:rPr lang="en-US" dirty="0"/>
              <a:t>, validating theoretical assumptions.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Despite small localized differences, lateral strain patterns remain </a:t>
            </a:r>
            <a:r>
              <a:rPr lang="en-US" b="1" dirty="0"/>
              <a:t>consistent between experimental, simulation, and theoretical models</a:t>
            </a:r>
            <a:r>
              <a:rPr lang="en-US" dirty="0"/>
              <a:t>, supporting their reliability.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All three methods predict similar lateral strain behavior</a:t>
            </a:r>
            <a:r>
              <a:rPr lang="en-US" dirty="0"/>
              <a:t>, reinforcing confidence in theoretical models and numerical simulations.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Lateral strain remains </a:t>
            </a:r>
            <a:r>
              <a:rPr lang="en-US" dirty="0"/>
              <a:t>significantly lower than axial strain but still following expected trends.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7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Jonas</a:t>
            </a:r>
            <a:endParaRPr lang="en-US" dirty="0"/>
          </a:p>
          <a:p>
            <a:endParaRPr lang="en-US" dirty="0"/>
          </a:p>
          <a:p>
            <a:r>
              <a:rPr lang="en-US" dirty="0"/>
              <a:t>Shear strain fields for the Large solid beam under 4000N load: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Peak Shear Strain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highest shear strain zones appear along the loading line and near fixed boundary constraints</a:t>
            </a:r>
            <a:r>
              <a:rPr lang="en-US" dirty="0"/>
              <a:t>, reinforcing stress concentration areas.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Strain Gradient Transition Matches Across Methods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Despite showing different extents of the beam, all methods </a:t>
            </a:r>
            <a:r>
              <a:rPr lang="en-US" b="1" dirty="0"/>
              <a:t>capture the same general strain behavior between supports</a:t>
            </a:r>
            <a:r>
              <a:rPr lang="en-US" dirty="0"/>
              <a:t>, including </a:t>
            </a:r>
            <a:r>
              <a:rPr lang="en-US" b="1" dirty="0"/>
              <a:t>a clear transition from tensile to compressive shear strain zones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Within the supported region, all methods strongly agree on shear strain localization and scaling trends.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FE model uniquely captures strain distribution beyond the supports, offering full-beam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DIC provides real-world validation, reinforcing </a:t>
            </a:r>
            <a:r>
              <a:rPr lang="en-US" dirty="0" err="1"/>
              <a:t>MechMat</a:t>
            </a:r>
            <a:r>
              <a:rPr lang="en-US" dirty="0"/>
              <a:t> theory while revealing minor deviations.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54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35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Maria</a:t>
            </a:r>
          </a:p>
          <a:p>
            <a:endParaRPr lang="en-US" dirty="0"/>
          </a:p>
          <a:p>
            <a:r>
              <a:rPr lang="en-US" dirty="0"/>
              <a:t>Summary of the strain fields for the </a:t>
            </a:r>
            <a:r>
              <a:rPr lang="en-US"/>
              <a:t>small</a:t>
            </a:r>
            <a:r>
              <a:rPr lang="en-US" dirty="0"/>
              <a:t> solid beam under 4000N 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 results serve as a reliable validation tool</a:t>
            </a:r>
            <a:r>
              <a:rPr lang="en-US" dirty="0"/>
              <a:t>, offering smoother predictions that align well with experimental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MechMat</a:t>
            </a:r>
            <a:r>
              <a:rPr lang="en-US" b="1" dirty="0"/>
              <a:t> theory successfully estimates strain trends</a:t>
            </a:r>
            <a:r>
              <a:rPr lang="en-US" dirty="0"/>
              <a:t>, though lacking finer localized details.</a:t>
            </a:r>
          </a:p>
          <a:p>
            <a:endParaRPr lang="en-US" dirty="0"/>
          </a:p>
          <a:p>
            <a:r>
              <a:rPr lang="en-US" dirty="0"/>
              <a:t>The FE model assumes </a:t>
            </a:r>
            <a:r>
              <a:rPr lang="en-US" b="1" dirty="0"/>
              <a:t>perfectly homogeneous material properties</a:t>
            </a:r>
            <a:r>
              <a:rPr lang="en-US" dirty="0"/>
              <a:t> and ideal boundary conditions, which may slightly differ from the experimental results.</a:t>
            </a:r>
          </a:p>
          <a:p>
            <a:endParaRPr lang="en-US" dirty="0"/>
          </a:p>
          <a:p>
            <a:r>
              <a:rPr lang="en-US" dirty="0"/>
              <a:t>Overall, </a:t>
            </a:r>
            <a:r>
              <a:rPr lang="en-US" b="1" dirty="0"/>
              <a:t>DIC confirms the theoretical predictions</a:t>
            </a:r>
            <a:r>
              <a:rPr lang="en-US" dirty="0"/>
              <a:t> but provides </a:t>
            </a:r>
            <a:r>
              <a:rPr lang="en-US" b="1" dirty="0"/>
              <a:t>additional insight into real-world irregularities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3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Maria</a:t>
            </a:r>
          </a:p>
          <a:p>
            <a:endParaRPr lang="en-US" dirty="0"/>
          </a:p>
          <a:p>
            <a:r>
              <a:rPr lang="en-US" dirty="0"/>
              <a:t>Larger deflections/strains introduce 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Times"/>
                <a:cs typeface="Times"/>
              </a:rPr>
              <a:t>Our setup and procedure accurately capture full-field strain data that has been validated against Theory and Finite Element Methods. </a:t>
            </a:r>
          </a:p>
          <a:p>
            <a:endParaRPr lang="en-US"/>
          </a:p>
          <a:p>
            <a:r>
              <a:rPr lang="en-US"/>
              <a:t>Even though the smaller beam had less speckle pattern, this trade off was shown to be worth it</a:t>
            </a:r>
          </a:p>
          <a:p>
            <a:r>
              <a:rPr lang="en-US"/>
              <a:t>Although the amount of speckle pattern applied can only go so low..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Gabriel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Importance of clear planning and consistent documentation</a:t>
            </a:r>
          </a:p>
          <a:p>
            <a:r>
              <a:rPr lang="en-US" dirty="0"/>
              <a:t>How to work effectively as a team and divide responsibilities</a:t>
            </a:r>
          </a:p>
          <a:p>
            <a:pPr>
              <a:buNone/>
            </a:pPr>
            <a:r>
              <a:rPr lang="en-US" dirty="0"/>
              <a:t>Communicating frequently prevented confusion, especially during post-processing</a:t>
            </a:r>
          </a:p>
          <a:p>
            <a:r>
              <a:rPr lang="en-US" dirty="0"/>
              <a:t>Documentation takes time but pays off — clear records made analysis and revisions easier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78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88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6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32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Jonas Talk about details of calibration procedure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81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95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Gabriel –results for aluminum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94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Gabriel </a:t>
            </a:r>
          </a:p>
          <a:p>
            <a:endParaRPr lang="en-US" dirty="0"/>
          </a:p>
          <a:p>
            <a:r>
              <a:rPr lang="en-US" dirty="0" err="1"/>
              <a:t>Mechmat</a:t>
            </a:r>
            <a:r>
              <a:rPr lang="en-US" dirty="0"/>
              <a:t> Python script is a deliverable, students would use this for their calculations and analysis.</a:t>
            </a:r>
          </a:p>
          <a:p>
            <a:r>
              <a:rPr lang="en-US" dirty="0"/>
              <a:t>The next few slides are a walkthrough of how the scripts work and the results outputted.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7CDD-D192-42EF-ACA5-BC96A56410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8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0CBA1-BF86-B248-0149-13C1F476D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B35A8-F547-CE27-3EC5-178335AA2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2691B-5311-CAEA-C121-687B07696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A364-AF05-4570-AAA3-40ABAA3AAE1F}" type="datetime1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C51F8-0CDC-EA8C-E8F1-9DC93C824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392E-35BB-36B8-5EFC-C78DAF9F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45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BD9D-F86F-08F1-5BEA-1F7D7CF0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5069CB-546F-802E-26D1-92D81E280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348F9-EE75-11AD-13D0-C6221884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54CB3-2FD9-44D0-B6BA-DE1E064B23B0}" type="datetime1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8312A-EC75-DE08-5C68-7586C6F44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03CCC-2237-B15B-D421-27CF75342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70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59264-8BB4-16D2-784C-10750BF4CA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27F6D-8B13-FE79-1FFD-CB8EC324B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59267-06BF-6B99-8939-2942E0886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295E-9426-4ACD-B883-58B0B8DBD3AF}" type="datetime1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8911F-751B-08A4-C638-981AB231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D92E3-FC55-11D0-E5BC-37BE15E4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1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4CB2-5458-0E14-5F27-7C9FAC98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8D9D6-C8B4-FF5A-5A35-17DF81543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9D5C0-C2EA-711C-C488-9FC4E2A65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32A46-FF1D-4958-A7B0-35531025E421}" type="datetime1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2936D-B535-7E91-C6BB-EFB796C7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F436A-8BC6-E934-933F-5FB6A678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2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BC22-2AF4-32FC-226F-8E3DAF0F9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704C1-256D-3288-2853-FF19BC14B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C23E9-811C-A554-5C1E-B6E445D7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A875-D109-4EAB-AAAC-C4B7CD0A232D}" type="datetime1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BFD59-87DC-FDBB-DD10-5ED8DA3F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9BE60-27C1-2C9E-CF8C-55F73373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9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38F18-75EB-9106-AE4E-DD785889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28C2C-0FFB-94A6-A842-F342E0ACC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231B3-6C68-75FD-A02B-EE9703536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2A522-619F-46F4-F222-ECCB42E05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8F180-5825-48FB-BC8C-389CED7CF638}" type="datetime1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27355-8E66-8B3D-9A60-D9044055D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FB2A3-659B-5552-F38A-3930A2122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07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B9D09-2ED2-B998-2E69-05F852E28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928DC-9FCC-C235-79CE-755380876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9B947-1F83-D80F-4787-A7824E028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12A1CE-21D7-3A17-2D99-74EBDA77C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D91C8A-4B4B-057F-7152-AD5C456549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2F21F2-D5EE-620E-6F51-138BF3E9C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2C3F6-C9E2-44EA-86C7-82F1FFB3215D}" type="datetime1">
              <a:rPr lang="en-US" smtClean="0"/>
              <a:t>5/11/2025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AD64BD-E001-9939-4161-1BC41116A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C8ECA1-C040-9E0D-78B1-40ECF301B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89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F00A-BE12-7779-BE78-CC09A9F0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FF09C-3D8D-AC9B-3152-E5F6029FB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A4709-3EB5-4231-A026-2AA06633B602}" type="datetime1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EF9EF7-FCEE-A3C1-63C2-84D8CC3DC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CAC0F-E9A3-AB36-C275-76CE942E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4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5FB4BA-41F0-A6A7-41CE-7DAF46B9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FB21F-5BFD-4BBF-B95A-AE634527DF96}" type="datetime1">
              <a:rPr lang="en-US" smtClean="0"/>
              <a:t>5/11/2025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F38D5-EEB5-2343-A25B-C29D732F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EBACF-E4A0-36B6-0A9D-8D715123D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13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3BC54-970A-BA69-8A46-A674BD48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A78AA-06ED-5382-0C51-1A99C8B6D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F574FB-E0F5-A50A-23C1-9498A4A72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B47380-AF43-96AD-80E8-704AC224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4A033-0855-4B7F-83FF-67704060C9F5}" type="datetime1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4ED21-DFF7-C8CE-BBD3-98C0EDDB5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26016-9F4A-C6A0-C7C0-BDFAFE7A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10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0BE1A-D6E2-35B3-8231-0F5B2BB4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FE2E6-6951-23DF-98A8-1E7598CF9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B4445-993E-72F4-57DC-6888C196E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81259-2C92-8D58-7D67-A92F00FD5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26DA-50D9-464A-9C0C-4E65C2EB29C0}" type="datetime1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735A4-1882-C542-ECBD-BC9A3FA2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DEE4D-2826-EC22-5A46-81A44FD0C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0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0E48E-D916-1540-0A81-07895A4EB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59F19-B8C0-EBCE-99A6-895CA15C8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AF7BA-6B7C-CD38-7F1A-EF263882A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8BFAA6-FF0F-4FB4-BF46-3F5D467D3266}" type="datetime1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A8EBA-EA43-FC57-ABBE-EFCAADD7B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6E7FE-3C88-FF66-D77D-098C7ED63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297832-3AB8-4BF6-95F0-C1C2604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40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AD48A8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50725DB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jpe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EF66EA1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18/10/relationships/comments" Target="../comments/modernComment_110_AD66DCD4.xm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7B9A-D067-AB95-EF21-49073D1C6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4600" y="1122363"/>
            <a:ext cx="9652000" cy="2387600"/>
          </a:xfrm>
        </p:spPr>
        <p:txBody>
          <a:bodyPr>
            <a:normAutofit/>
          </a:bodyPr>
          <a:lstStyle/>
          <a:p>
            <a:br>
              <a:rPr lang="en-US">
                <a:latin typeface="Times"/>
              </a:rPr>
            </a:br>
            <a:r>
              <a:rPr lang="en-US">
                <a:latin typeface="Times"/>
                <a:cs typeface="Times"/>
              </a:rPr>
              <a:t>Digital Image Correlation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A33BCE-69FC-886C-7D0D-C853F912DC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/>
                <a:cs typeface="Times"/>
              </a:rPr>
              <a:t>By: Maria Alvarado, Gabriel Kret, and Jonas Margono</a:t>
            </a:r>
          </a:p>
          <a:p>
            <a:r>
              <a:rPr lang="en-US" dirty="0">
                <a:latin typeface="Times New Roman"/>
                <a:cs typeface="Times"/>
              </a:rPr>
              <a:t>Group A2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403F2-AD5F-622A-B55F-2FB5BB2F8EBF}"/>
              </a:ext>
            </a:extLst>
          </p:cNvPr>
          <p:cNvSpPr txBox="1"/>
          <p:nvPr/>
        </p:nvSpPr>
        <p:spPr>
          <a:xfrm>
            <a:off x="0" y="66675"/>
            <a:ext cx="43148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ME-360: Engineering Experimentation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2025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53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63B6-9A1D-58B5-E8E5-6F050559E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latin typeface="Times New Roman"/>
                <a:cs typeface="Times New Roman"/>
              </a:rPr>
              <a:t>Mechanics of Materials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F9CA22-9717-59E8-A786-16521A71007F}"/>
              </a:ext>
            </a:extLst>
          </p:cNvPr>
          <p:cNvSpPr txBox="1"/>
          <p:nvPr/>
        </p:nvSpPr>
        <p:spPr>
          <a:xfrm>
            <a:off x="621643" y="2361159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>
                <a:effectLst/>
                <a:latin typeface="Times New Roman"/>
                <a:cs typeface="Times New Roman"/>
              </a:rPr>
              <a:t>Analytical calculations were conducted using a Python, based on classical Mechanics of Materials theory for simply supported beams under a central load.</a:t>
            </a:r>
            <a:endParaRPr lang="en-US" sz="2200">
              <a:latin typeface="Times New Roman"/>
              <a:cs typeface="Times New Roman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D6B3C40-9F04-81BF-FD60-A3A6017540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343" y="1044448"/>
            <a:ext cx="8048451" cy="47284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334A0D-589F-7FDA-B7A1-E2212DF4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50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48FD149-3107-C441-A443-971A67D2C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597" y="1690688"/>
            <a:ext cx="11236333" cy="464915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5274BD5-2840-8E01-1D2A-593C4E56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 panose="02020603050405020304" pitchFamily="18" charset="0"/>
                <a:cs typeface="Times" panose="02020603050405020304" pitchFamily="18" charset="0"/>
              </a:rPr>
              <a:t>Elastic or Plastic?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908EEA-056F-B0E1-EBDA-1E597C519A41}"/>
              </a:ext>
            </a:extLst>
          </p:cNvPr>
          <p:cNvCxnSpPr/>
          <p:nvPr/>
        </p:nvCxnSpPr>
        <p:spPr>
          <a:xfrm>
            <a:off x="2466051" y="4716684"/>
            <a:ext cx="16783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351BBC-3F81-F636-E5D8-83E69D07CBE8}"/>
              </a:ext>
            </a:extLst>
          </p:cNvPr>
          <p:cNvCxnSpPr/>
          <p:nvPr/>
        </p:nvCxnSpPr>
        <p:spPr>
          <a:xfrm>
            <a:off x="7830788" y="4716684"/>
            <a:ext cx="16783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EE105B-D888-244C-62D0-87458AE81057}"/>
              </a:ext>
            </a:extLst>
          </p:cNvPr>
          <p:cNvCxnSpPr>
            <a:cxnSpLocks/>
          </p:cNvCxnSpPr>
          <p:nvPr/>
        </p:nvCxnSpPr>
        <p:spPr>
          <a:xfrm>
            <a:off x="606771" y="2819046"/>
            <a:ext cx="40465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028DE6-6BA8-772D-001D-8B23FDDA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78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D88A8B-5E31-618A-4814-0871F3FA6CAA}"/>
                  </a:ext>
                </a:extLst>
              </p:cNvPr>
              <p:cNvSpPr txBox="1"/>
              <p:nvPr/>
            </p:nvSpPr>
            <p:spPr>
              <a:xfrm>
                <a:off x="5517346" y="5643380"/>
                <a:ext cx="6734773" cy="761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Deflection Along the Length of the Beam for the Small Beam</a:t>
                </a:r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Peak deflection @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≈0.39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under a 4000N load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D88A8B-5E31-618A-4814-0871F3FA6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346" y="5643380"/>
                <a:ext cx="6734773" cy="761170"/>
              </a:xfrm>
              <a:prstGeom prst="rect">
                <a:avLst/>
              </a:prstGeom>
              <a:blipFill>
                <a:blip r:embed="rId3"/>
                <a:stretch>
                  <a:fillRect t="-4800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2D7B8D-296A-8A17-6D03-EB0E25599F15}"/>
                  </a:ext>
                </a:extLst>
              </p:cNvPr>
              <p:cNvSpPr txBox="1"/>
              <p:nvPr/>
            </p:nvSpPr>
            <p:spPr>
              <a:xfrm>
                <a:off x="7478272" y="1719417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Deflection Along the Length of </a:t>
                </a:r>
              </a:p>
              <a:p>
                <a:pPr algn="ctr"/>
                <a:r>
                  <a:rPr lang="en-US" sz="12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the Beam for the Large Beam </a:t>
                </a:r>
                <a:r>
                  <a:rPr lang="en-US" sz="1200" dirty="0"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06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  <a:p>
                <a:pPr algn="ctr"/>
                <a:endParaRPr lang="en-US" sz="12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2D7B8D-296A-8A17-6D03-EB0E25599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272" y="1719417"/>
                <a:ext cx="609600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649883-BAD4-92E5-FF43-8971800CAF86}"/>
                  </a:ext>
                </a:extLst>
              </p:cNvPr>
              <p:cNvSpPr txBox="1"/>
              <p:nvPr/>
            </p:nvSpPr>
            <p:spPr>
              <a:xfrm>
                <a:off x="4083829" y="1761666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Deflection Along the Length of </a:t>
                </a:r>
              </a:p>
              <a:p>
                <a:pPr algn="ctr"/>
                <a:r>
                  <a:rPr lang="en-US" sz="120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the Beam for the Hollow Beam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0.24 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  <a:p>
                <a:pPr algn="ctr"/>
                <a:endParaRPr lang="en-US" sz="1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649883-BAD4-92E5-FF43-8971800CA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829" y="1761666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105EB-FC60-1435-1D5C-80323F3F3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Deflection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70368B-2E5D-3E4C-9E32-8802A14EDDDB}"/>
                  </a:ext>
                </a:extLst>
              </p:cNvPr>
              <p:cNvSpPr txBox="1"/>
              <p:nvPr/>
            </p:nvSpPr>
            <p:spPr>
              <a:xfrm>
                <a:off x="345567" y="3474831"/>
                <a:ext cx="4927412" cy="14750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−4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48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𝐸𝐼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𝐹𝑥</m:t>
                                  </m:r>
                                  <m:d>
                                    <m:dPr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  <m:r>
                                                    <a:rPr 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−4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48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𝐸𝐼</m:t>
                                  </m:r>
                                </m:den>
                              </m:f>
                            </m:e>
                          </m:eqArr>
                        </m:e>
                      </m:d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𝑓𝑜𝑟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 0≤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𝑓𝑜𝑟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dirty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70368B-2E5D-3E4C-9E32-8802A14E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67" y="3474831"/>
                <a:ext cx="4927412" cy="1475025"/>
              </a:xfrm>
              <a:prstGeom prst="rect">
                <a:avLst/>
              </a:prstGeom>
              <a:blipFill>
                <a:blip r:embed="rId6"/>
                <a:stretch>
                  <a:fillRect t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F007956-D997-11C4-0247-38855316DD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" r="1295"/>
          <a:stretch/>
        </p:blipFill>
        <p:spPr bwMode="auto">
          <a:xfrm>
            <a:off x="5500262" y="253448"/>
            <a:ext cx="2873668" cy="147502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25411D-5406-8F32-EDB7-0BDB4237F2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2365" y="282584"/>
            <a:ext cx="2873668" cy="14368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419FF7-2D20-C41E-BDC2-A85564011D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" r="1557"/>
          <a:stretch/>
        </p:blipFill>
        <p:spPr>
          <a:xfrm>
            <a:off x="5377285" y="2304370"/>
            <a:ext cx="6774418" cy="33872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22985-7DA9-26C5-8995-5A7F8652E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4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135 -0.05069 L -0.22292 -0.0550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78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2634B-0790-E5BA-5E0C-CDAEC5C64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0F2E5-4C8F-58EA-DDE7-04212307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Shear Force and Bending Moments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9F7E15-2B99-FCA3-4F73-10D536EBE3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334770" y="1778556"/>
                <a:ext cx="5181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num>
                              <m:den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num>
                              <m:den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eqArr>
                      </m:e>
                    </m:d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𝑓𝑜𝑟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 0≤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mr>
                      <m:m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𝑓𝑜𝑟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≤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≤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</m:mr>
                    </m:m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𝑀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𝐹𝑥</m:t>
                                </m:r>
                              </m:num>
                              <m:den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eqArr>
                      </m:e>
                    </m:d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𝑓𝑜𝑟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 0≤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mr>
                      <m:m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𝑓𝑜𝑟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≤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≤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</m:mr>
                    </m:m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9F7E15-2B99-FCA3-4F73-10D536EBE3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34770" y="1778556"/>
                <a:ext cx="5181600" cy="4351338"/>
              </a:xfrm>
              <a:blipFill>
                <a:blip r:embed="rId3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C96F88-03A1-61C2-7DEC-EFA44A5886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486188" y="1402716"/>
            <a:ext cx="6000962" cy="4500722"/>
          </a:xfr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D203E-91F2-B70C-B48C-B8DBC98CC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05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974D41-B42F-233B-7222-573EC9CC5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6117"/>
            <a:ext cx="10676354" cy="5185733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C60AF7-D32A-B718-1712-BC93F79D0C79}"/>
              </a:ext>
            </a:extLst>
          </p:cNvPr>
          <p:cNvGrpSpPr/>
          <p:nvPr/>
        </p:nvGrpSpPr>
        <p:grpSpPr>
          <a:xfrm>
            <a:off x="1803065" y="2390989"/>
            <a:ext cx="12541233" cy="3551570"/>
            <a:chOff x="3025410" y="1425919"/>
            <a:chExt cx="8226774" cy="127511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9EA33B-AAED-957C-62BE-13FFD55CEA78}"/>
                </a:ext>
              </a:extLst>
            </p:cNvPr>
            <p:cNvGrpSpPr/>
            <p:nvPr/>
          </p:nvGrpSpPr>
          <p:grpSpPr>
            <a:xfrm>
              <a:off x="3420853" y="1919669"/>
              <a:ext cx="7831331" cy="781368"/>
              <a:chOff x="3194077" y="2593273"/>
              <a:chExt cx="7831331" cy="78136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9DBB25B-DFE6-875A-7CF0-5EC981493333}"/>
                  </a:ext>
                </a:extLst>
              </p:cNvPr>
              <p:cNvGrpSpPr/>
              <p:nvPr/>
            </p:nvGrpSpPr>
            <p:grpSpPr>
              <a:xfrm>
                <a:off x="3194077" y="2593273"/>
                <a:ext cx="5181600" cy="781368"/>
                <a:chOff x="3194077" y="2593273"/>
                <a:chExt cx="5181600" cy="781368"/>
              </a:xfrm>
            </p:grpSpPr>
            <p:pic>
              <p:nvPicPr>
                <p:cNvPr id="19" name="Picture 2">
                  <a:extLst>
                    <a:ext uri="{FF2B5EF4-FFF2-40B4-BE49-F238E27FC236}">
                      <a16:creationId xmlns:a16="http://schemas.microsoft.com/office/drawing/2014/main" id="{EB2AF60C-1785-46B2-FD13-F1DEF36A15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368" b="51526"/>
                <a:stretch/>
              </p:blipFill>
              <p:spPr bwMode="auto">
                <a:xfrm>
                  <a:off x="3194077" y="2593273"/>
                  <a:ext cx="5181600" cy="7813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3E56D1E6-D730-D08B-DA6B-C3AADF6510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84650" y="2654300"/>
                  <a:ext cx="707972" cy="35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F8D96AF0-DDFF-F7EA-E524-74BF0AAED5BA}"/>
                    </a:ext>
                  </a:extLst>
                </p:cNvPr>
                <p:cNvCxnSpPr/>
                <p:nvPr/>
              </p:nvCxnSpPr>
              <p:spPr>
                <a:xfrm>
                  <a:off x="4184650" y="2606675"/>
                  <a:ext cx="0" cy="54292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D982B10-E6B4-4AB2-9A7C-4AFC747E57CB}"/>
                    </a:ext>
                  </a:extLst>
                </p:cNvPr>
                <p:cNvCxnSpPr/>
                <p:nvPr/>
              </p:nvCxnSpPr>
              <p:spPr>
                <a:xfrm>
                  <a:off x="4904939" y="2603940"/>
                  <a:ext cx="0" cy="54292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2C3413-0A7B-7889-F9C0-C121EF8C07EA}"/>
                  </a:ext>
                </a:extLst>
              </p:cNvPr>
              <p:cNvSpPr txBox="1"/>
              <p:nvPr/>
            </p:nvSpPr>
            <p:spPr>
              <a:xfrm>
                <a:off x="4660328" y="3120695"/>
                <a:ext cx="6365080" cy="132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0.03m</a:t>
                </a:r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5281E0-E3B3-349D-0D91-4F550DB815A4}"/>
                  </a:ext>
                </a:extLst>
              </p:cNvPr>
              <p:cNvSpPr txBox="1"/>
              <p:nvPr/>
            </p:nvSpPr>
            <p:spPr>
              <a:xfrm>
                <a:off x="4040193" y="3108509"/>
                <a:ext cx="552541" cy="132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0 m</a:t>
                </a:r>
                <a:endParaRPr lang="en-US" dirty="0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A919BBD-73D1-ACAC-2636-A89334E3824A}"/>
                </a:ext>
              </a:extLst>
            </p:cNvPr>
            <p:cNvCxnSpPr>
              <a:cxnSpLocks/>
            </p:cNvCxnSpPr>
            <p:nvPr/>
          </p:nvCxnSpPr>
          <p:spPr>
            <a:xfrm>
              <a:off x="3443288" y="1819275"/>
              <a:ext cx="968138" cy="656721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A2FD95-26AE-96AE-E8CC-6E2E041C3FA4}"/>
                </a:ext>
              </a:extLst>
            </p:cNvPr>
            <p:cNvSpPr txBox="1"/>
            <p:nvPr/>
          </p:nvSpPr>
          <p:spPr>
            <a:xfrm>
              <a:off x="3025410" y="1703889"/>
              <a:ext cx="1085850" cy="1326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Support</a:t>
              </a:r>
              <a:r>
                <a:rPr lang="en-US" b="1" dirty="0"/>
                <a:t>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04C5646-83E3-4125-EB05-B63B16B3A6DD}"/>
                </a:ext>
              </a:extLst>
            </p:cNvPr>
            <p:cNvCxnSpPr>
              <a:cxnSpLocks/>
            </p:cNvCxnSpPr>
            <p:nvPr/>
          </p:nvCxnSpPr>
          <p:spPr>
            <a:xfrm>
              <a:off x="5593917" y="1602850"/>
              <a:ext cx="313650" cy="405622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020143E-8F7D-36C1-9D2F-0C3A825525D2}"/>
                    </a:ext>
                  </a:extLst>
                </p:cNvPr>
                <p:cNvSpPr txBox="1"/>
                <p:nvPr/>
              </p:nvSpPr>
              <p:spPr>
                <a:xfrm>
                  <a:off x="4914989" y="1425919"/>
                  <a:ext cx="1493135" cy="1758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00B050"/>
                      </a:solidFill>
                    </a:rPr>
                    <a:t>Load @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𝟎𝟔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r>
                    <a:rPr lang="en-US" b="1" dirty="0"/>
                    <a:t> </a:t>
                  </a: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020143E-8F7D-36C1-9D2F-0C3A825525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4989" y="1425919"/>
                  <a:ext cx="1493135" cy="175858"/>
                </a:xfrm>
                <a:prstGeom prst="rect">
                  <a:avLst/>
                </a:prstGeom>
                <a:blipFill>
                  <a:blip r:embed="rId5"/>
                  <a:stretch>
                    <a:fillRect l="-2139" b="-86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3C0432E-B974-7458-1391-9BA88AF2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"/>
              </a:rPr>
              <a:t>Analysis at a Specified X value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73238-53A1-FAD7-9D8B-1E02494BC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14</a:t>
            </a:fld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C736BD-F7A4-8E08-F6B5-B474EE21E3AE}"/>
              </a:ext>
            </a:extLst>
          </p:cNvPr>
          <p:cNvCxnSpPr>
            <a:cxnSpLocks/>
          </p:cNvCxnSpPr>
          <p:nvPr/>
        </p:nvCxnSpPr>
        <p:spPr>
          <a:xfrm>
            <a:off x="4993282" y="3927887"/>
            <a:ext cx="1192385" cy="38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4D27C2-39C3-0BC8-9DE7-57EC9D351E2C}"/>
              </a:ext>
            </a:extLst>
          </p:cNvPr>
          <p:cNvCxnSpPr/>
          <p:nvPr/>
        </p:nvCxnSpPr>
        <p:spPr>
          <a:xfrm>
            <a:off x="6176375" y="3767359"/>
            <a:ext cx="0" cy="15122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E1A57E0-C0CC-8D70-8FFB-17DFF5C9704D}"/>
              </a:ext>
            </a:extLst>
          </p:cNvPr>
          <p:cNvSpPr txBox="1"/>
          <p:nvPr/>
        </p:nvSpPr>
        <p:spPr>
          <a:xfrm>
            <a:off x="5821716" y="5206670"/>
            <a:ext cx="9703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0.06 m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E37F1B-3059-EFD2-3DB6-3F174D970F63}"/>
              </a:ext>
            </a:extLst>
          </p:cNvPr>
          <p:cNvCxnSpPr>
            <a:cxnSpLocks/>
          </p:cNvCxnSpPr>
          <p:nvPr/>
        </p:nvCxnSpPr>
        <p:spPr>
          <a:xfrm>
            <a:off x="6179965" y="3936494"/>
            <a:ext cx="1206390" cy="39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3A5535-954B-9A38-1234-D124B8D2AB3D}"/>
              </a:ext>
            </a:extLst>
          </p:cNvPr>
          <p:cNvCxnSpPr/>
          <p:nvPr/>
        </p:nvCxnSpPr>
        <p:spPr>
          <a:xfrm>
            <a:off x="7386355" y="3775967"/>
            <a:ext cx="0" cy="15122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692254B-5176-6ECF-94DE-DDE7FFC6A177}"/>
              </a:ext>
            </a:extLst>
          </p:cNvPr>
          <p:cNvSpPr txBox="1"/>
          <p:nvPr/>
        </p:nvSpPr>
        <p:spPr>
          <a:xfrm>
            <a:off x="7038559" y="5210775"/>
            <a:ext cx="9703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0.09 m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10542F-9A5C-A4AD-DFFE-73294ADAC343}"/>
              </a:ext>
            </a:extLst>
          </p:cNvPr>
          <p:cNvCxnSpPr>
            <a:cxnSpLocks/>
          </p:cNvCxnSpPr>
          <p:nvPr/>
        </p:nvCxnSpPr>
        <p:spPr>
          <a:xfrm>
            <a:off x="7386355" y="3924191"/>
            <a:ext cx="1197098" cy="1897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85E5F0-5571-9851-FA1C-AA29B6CE5CA8}"/>
              </a:ext>
            </a:extLst>
          </p:cNvPr>
          <p:cNvCxnSpPr/>
          <p:nvPr/>
        </p:nvCxnSpPr>
        <p:spPr>
          <a:xfrm>
            <a:off x="8583453" y="3791542"/>
            <a:ext cx="0" cy="15122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2C7174-0CEC-0A28-A915-E33447B8E260}"/>
              </a:ext>
            </a:extLst>
          </p:cNvPr>
          <p:cNvSpPr txBox="1"/>
          <p:nvPr/>
        </p:nvSpPr>
        <p:spPr>
          <a:xfrm>
            <a:off x="8200402" y="5226711"/>
            <a:ext cx="8370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0.12 m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7B8F781-1F02-843A-8CCC-6DAA668E6CC8}"/>
              </a:ext>
            </a:extLst>
          </p:cNvPr>
          <p:cNvCxnSpPr>
            <a:cxnSpLocks/>
          </p:cNvCxnSpPr>
          <p:nvPr/>
        </p:nvCxnSpPr>
        <p:spPr>
          <a:xfrm flipH="1">
            <a:off x="8621934" y="3458024"/>
            <a:ext cx="772837" cy="176868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DD50243-2D94-D5A6-62EC-251824D37D96}"/>
              </a:ext>
            </a:extLst>
          </p:cNvPr>
          <p:cNvSpPr txBox="1"/>
          <p:nvPr/>
        </p:nvSpPr>
        <p:spPr>
          <a:xfrm>
            <a:off x="8943187" y="3117266"/>
            <a:ext cx="16553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Support</a:t>
            </a:r>
            <a:r>
              <a:rPr lang="en-US" b="1" dirty="0"/>
              <a:t> 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4F3F442-59C0-9CD6-D1BC-D1CE6AFE8916}"/>
              </a:ext>
            </a:extLst>
          </p:cNvPr>
          <p:cNvCxnSpPr>
            <a:cxnSpLocks/>
          </p:cNvCxnSpPr>
          <p:nvPr/>
        </p:nvCxnSpPr>
        <p:spPr>
          <a:xfrm flipH="1">
            <a:off x="7421604" y="2883792"/>
            <a:ext cx="563300" cy="105937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376BC97-0E26-1842-02F3-4E644B770736}"/>
              </a:ext>
            </a:extLst>
          </p:cNvPr>
          <p:cNvSpPr txBox="1"/>
          <p:nvPr/>
        </p:nvSpPr>
        <p:spPr>
          <a:xfrm>
            <a:off x="7038559" y="2537276"/>
            <a:ext cx="1990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Line of Analysis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6077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0C89F-139A-AD32-23E3-DBCA10EA6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77F7930-4DC6-EFD6-17B2-ABD50A010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t="8122" r="89"/>
          <a:stretch/>
        </p:blipFill>
        <p:spPr>
          <a:xfrm>
            <a:off x="457200" y="723900"/>
            <a:ext cx="11265853" cy="526563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6AEEDF-BBE6-ABEF-4D34-EC14FAB07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1482"/>
            <a:ext cx="12310946" cy="1325563"/>
          </a:xfrm>
        </p:spPr>
        <p:txBody>
          <a:bodyPr>
            <a:normAutofit/>
          </a:bodyPr>
          <a:lstStyle/>
          <a:p>
            <a:r>
              <a:rPr lang="en-US" sz="3200">
                <a:latin typeface="Times New Roman"/>
                <a:cs typeface="Times New Roman"/>
              </a:rPr>
              <a:t>Axial, Lateral, and Shear Strains @ x = 0.09 meters for the Small Beam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196DF4-9119-27CC-8CB2-C0070A6BE57A}"/>
                  </a:ext>
                </a:extLst>
              </p:cNvPr>
              <p:cNvSpPr txBox="1"/>
              <p:nvPr/>
            </p:nvSpPr>
            <p:spPr>
              <a:xfrm>
                <a:off x="0" y="5841008"/>
                <a:ext cx="6217920" cy="781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𝒙𝒙</m:t>
                          </m:r>
                        </m:sub>
                      </m:sSub>
                      <m:r>
                        <a:rPr lang="en-US" sz="2400" b="0" i="0">
                          <a:latin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𝒚𝑴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𝑬𝑰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196DF4-9119-27CC-8CB2-C0070A6BE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41008"/>
                <a:ext cx="6217920" cy="781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D9918C-F40B-32DE-6197-CDD54AC152D5}"/>
                  </a:ext>
                </a:extLst>
              </p:cNvPr>
              <p:cNvSpPr txBox="1"/>
              <p:nvPr/>
            </p:nvSpPr>
            <p:spPr>
              <a:xfrm>
                <a:off x="3110896" y="5989533"/>
                <a:ext cx="6217920" cy="495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𝒚𝒚</m:t>
                          </m:r>
                        </m:sub>
                      </m:sSub>
                      <m:r>
                        <a:rPr lang="en-US" sz="2400" b="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𝝂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𝒙𝒙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D9918C-F40B-32DE-6197-CDD54AC15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896" y="5989533"/>
                <a:ext cx="6217920" cy="495520"/>
              </a:xfrm>
              <a:prstGeom prst="rect">
                <a:avLst/>
              </a:prstGeom>
              <a:blipFill>
                <a:blip r:embed="rId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C50068-D0F7-12D7-A31F-FD0D4911AA29}"/>
                  </a:ext>
                </a:extLst>
              </p:cNvPr>
              <p:cNvSpPr txBox="1"/>
              <p:nvPr/>
            </p:nvSpPr>
            <p:spPr>
              <a:xfrm>
                <a:off x="6353730" y="5886196"/>
                <a:ext cx="6221392" cy="971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𝒙𝒚</m:t>
                          </m:r>
                        </m:sub>
                      </m:sSub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𝜸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𝑽</m:t>
                                  </m:r>
                                </m:num>
                                <m:den>
                                  <m:r>
                                    <a:rPr lang="en-US" sz="1800" b="1" i="1"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𝒘𝒉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1" i="1">
                                              <a:effectLst/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MS Mincho" panose="02020609040205080304" pitchFamily="49" charset="-128"/>
                                              <a:cs typeface="Times New Roman" panose="020206030504050203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sz="18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MS Mincho" panose="02020609040205080304" pitchFamily="49" charset="-128"/>
                                              <a:cs typeface="Times New Roman" panose="02020603050405020304" pitchFamily="18" charset="0"/>
                                            </a:rPr>
                                            <m:t>𝒚</m:t>
                                          </m:r>
                                        </m:num>
                                        <m:den>
                                          <m:r>
                                            <a:rPr lang="en-US" sz="18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MS Mincho" panose="02020609040205080304" pitchFamily="49" charset="-128"/>
                                              <a:cs typeface="Times New Roman" panose="02020603050405020304" pitchFamily="18" charset="0"/>
                                            </a:rPr>
                                            <m:t>𝒉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800" b="1" i="1"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C50068-D0F7-12D7-A31F-FD0D4911A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730" y="5886196"/>
                <a:ext cx="6221392" cy="971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02D96-2557-4398-3CA4-7AD7EA32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47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D68F47-8D39-F3D3-941F-7E0FE2C3E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9043" y="1052519"/>
            <a:ext cx="9861629" cy="5805482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829369-7F92-CDFF-2B86-F06C6FD9A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7B320D-E1BB-03B7-7FD5-F7C312B1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918"/>
            <a:ext cx="10515600" cy="1325563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2D Strain Fields: Theoretical</a:t>
            </a:r>
            <a:br>
              <a:rPr lang="en-US" dirty="0">
                <a:latin typeface="Times"/>
                <a:cs typeface="Times"/>
              </a:rPr>
            </a:br>
            <a:r>
              <a:rPr lang="en-US" sz="2400" dirty="0">
                <a:latin typeface="Times"/>
                <a:cs typeface="Times"/>
              </a:rPr>
              <a:t>Small Beam </a:t>
            </a:r>
            <a:endParaRPr 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359548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D5D27-807E-28D3-FCF7-3D9CC90AD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69979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latin typeface="Times" panose="02020603050405020304" pitchFamily="18" charset="0"/>
                <a:cs typeface="Times" panose="02020603050405020304" pitchFamily="18" charset="0"/>
              </a:rPr>
              <a:t>DIC Strain Contours </a:t>
            </a:r>
            <a:br>
              <a:rPr lang="en-US" sz="2000"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sz="2000">
                <a:latin typeface="Times" panose="02020603050405020304" pitchFamily="18" charset="0"/>
                <a:cs typeface="Times" panose="02020603050405020304" pitchFamily="18" charset="0"/>
              </a:rPr>
              <a:t>Different beams will have different deflections based on size and material properties, How does increased deflection affect DIC results under equal loading conditions?</a:t>
            </a:r>
            <a:endParaRPr 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4D9B42-BC34-2217-8405-96BB6863B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587" y="1012090"/>
            <a:ext cx="3322637" cy="823912"/>
          </a:xfrm>
        </p:spPr>
        <p:txBody>
          <a:bodyPr/>
          <a:lstStyle/>
          <a:p>
            <a:pPr algn="ctr"/>
            <a:r>
              <a:rPr lang="en-US">
                <a:latin typeface="Times" panose="02020603050405020304" pitchFamily="18" charset="0"/>
                <a:cs typeface="Times" panose="02020603050405020304" pitchFamily="18" charset="0"/>
              </a:rPr>
              <a:t>Small Beam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B61E11-45F6-1D85-9CF9-858CA1007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56676" y="1012090"/>
            <a:ext cx="3630613" cy="823912"/>
          </a:xfrm>
        </p:spPr>
        <p:txBody>
          <a:bodyPr/>
          <a:lstStyle/>
          <a:p>
            <a:pPr algn="ctr"/>
            <a:r>
              <a:rPr lang="en-US">
                <a:latin typeface="Times" panose="02020603050405020304" pitchFamily="18" charset="0"/>
                <a:cs typeface="Times" panose="02020603050405020304" pitchFamily="18" charset="0"/>
              </a:rPr>
              <a:t>Large Beam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9C95F-5604-7E1A-9BB0-5CAA77204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17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2EBC48B-3B62-7F03-17BE-6585620A9E61}"/>
              </a:ext>
            </a:extLst>
          </p:cNvPr>
          <p:cNvSpPr txBox="1">
            <a:spLocks/>
          </p:cNvSpPr>
          <p:nvPr/>
        </p:nvSpPr>
        <p:spPr>
          <a:xfrm>
            <a:off x="4533512" y="1012090"/>
            <a:ext cx="332263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Times" panose="02020603050405020304" pitchFamily="18" charset="0"/>
                <a:cs typeface="Times" panose="02020603050405020304" pitchFamily="18" charset="0"/>
              </a:rPr>
              <a:t>Hollow Beam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F7F0B-FCDC-6508-447B-D1FB81E75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311" y="2100262"/>
            <a:ext cx="3387184" cy="22485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C5BB1F-A256-7C06-D511-E7F66F1B1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547" y="4567123"/>
            <a:ext cx="3386719" cy="2240003"/>
          </a:xfrm>
          <a:prstGeom prst="rect">
            <a:avLst/>
          </a:prstGeom>
        </p:spPr>
      </p:pic>
      <p:pic>
        <p:nvPicPr>
          <p:cNvPr id="7" name="Picture 6" descr="A group of different colored lines&#10;&#10;AI-generated content may be incorrect.">
            <a:extLst>
              <a:ext uri="{FF2B5EF4-FFF2-40B4-BE49-F238E27FC236}">
                <a16:creationId xmlns:a16="http://schemas.microsoft.com/office/drawing/2014/main" id="{56E12F49-CF03-2A70-65DB-2DE4478D7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13" y="2098752"/>
            <a:ext cx="3821849" cy="2140105"/>
          </a:xfrm>
          <a:prstGeom prst="rect">
            <a:avLst/>
          </a:prstGeom>
        </p:spPr>
      </p:pic>
      <p:pic>
        <p:nvPicPr>
          <p:cNvPr id="11" name="Picture 10" descr="A group of different colored lines&#10;&#10;AI-generated content may be incorrect.">
            <a:extLst>
              <a:ext uri="{FF2B5EF4-FFF2-40B4-BE49-F238E27FC236}">
                <a16:creationId xmlns:a16="http://schemas.microsoft.com/office/drawing/2014/main" id="{29B85434-91A4-47EF-314E-35BF888C7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04" y="4623460"/>
            <a:ext cx="3817667" cy="2145914"/>
          </a:xfrm>
          <a:prstGeom prst="rect">
            <a:avLst/>
          </a:prstGeom>
        </p:spPr>
      </p:pic>
      <p:pic>
        <p:nvPicPr>
          <p:cNvPr id="12" name="Picture 11" descr="A group of different colored lines&#10;&#10;AI-generated content may be incorrect.">
            <a:extLst>
              <a:ext uri="{FF2B5EF4-FFF2-40B4-BE49-F238E27FC236}">
                <a16:creationId xmlns:a16="http://schemas.microsoft.com/office/drawing/2014/main" id="{7A5B9FDF-FBCD-5FD4-75F5-38D2F01C3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7900" y="2103282"/>
            <a:ext cx="3584885" cy="2131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0190-C768-A418-AE14-5A8BE027A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4340" y="4649015"/>
            <a:ext cx="3625541" cy="21319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794F8C-0835-8AFF-DCD2-0BE2748720AF}"/>
              </a:ext>
            </a:extLst>
          </p:cNvPr>
          <p:cNvSpPr txBox="1"/>
          <p:nvPr/>
        </p:nvSpPr>
        <p:spPr>
          <a:xfrm>
            <a:off x="137685" y="1788177"/>
            <a:ext cx="8768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Times" panose="02020603050405020304" pitchFamily="18" charset="0"/>
                <a:cs typeface="Times" panose="02020603050405020304" pitchFamily="18" charset="0"/>
              </a:rPr>
              <a:t>1000N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97FBD0-FB14-5131-1CE6-D45A9EA7AFC7}"/>
              </a:ext>
            </a:extLst>
          </p:cNvPr>
          <p:cNvSpPr txBox="1"/>
          <p:nvPr/>
        </p:nvSpPr>
        <p:spPr>
          <a:xfrm>
            <a:off x="137685" y="4278616"/>
            <a:ext cx="8768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Times" panose="02020603050405020304" pitchFamily="18" charset="0"/>
                <a:cs typeface="Times" panose="02020603050405020304" pitchFamily="18" charset="0"/>
              </a:rPr>
              <a:t>4000N</a:t>
            </a:r>
          </a:p>
        </p:txBody>
      </p:sp>
    </p:spTree>
    <p:extLst>
      <p:ext uri="{BB962C8B-B14F-4D97-AF65-F5344CB8AC3E}">
        <p14:creationId xmlns:p14="http://schemas.microsoft.com/office/powerpoint/2010/main" val="182437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5318B-FD0C-3D51-FC15-C81D018D0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72" y="122042"/>
            <a:ext cx="4074873" cy="2415654"/>
          </a:xfrm>
        </p:spPr>
        <p:txBody>
          <a:bodyPr>
            <a:noAutofit/>
          </a:bodyPr>
          <a:lstStyle/>
          <a:p>
            <a:r>
              <a:rPr lang="en-US" sz="4800">
                <a:latin typeface="Times" panose="02020603050405020304" pitchFamily="18" charset="0"/>
                <a:cs typeface="Times" panose="02020603050405020304" pitchFamily="18" charset="0"/>
              </a:rPr>
              <a:t>Finite Element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6E9D-8DE8-6E40-AC15-9E2EFBCF2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640" y="2103388"/>
            <a:ext cx="3528708" cy="32607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Times"/>
                <a:cs typeface="Times"/>
              </a:rPr>
              <a:t>The beams were modeled using SolidWorks with an applied load at half of each beam’s length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CF1E7-8D59-EE2A-C673-A0B3179533D2}"/>
              </a:ext>
            </a:extLst>
          </p:cNvPr>
          <p:cNvSpPr txBox="1"/>
          <p:nvPr/>
        </p:nvSpPr>
        <p:spPr>
          <a:xfrm>
            <a:off x="4638696" y="1445616"/>
            <a:ext cx="3766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Hollow Box Beam</a:t>
            </a:r>
          </a:p>
        </p:txBody>
      </p:sp>
      <p:pic>
        <p:nvPicPr>
          <p:cNvPr id="4" name="Picture 3" descr="A green rectangular object with a purple border&#10;&#10;AI-generated content may be incorrect.">
            <a:extLst>
              <a:ext uri="{FF2B5EF4-FFF2-40B4-BE49-F238E27FC236}">
                <a16:creationId xmlns:a16="http://schemas.microsoft.com/office/drawing/2014/main" id="{0C7DE75A-A7E3-DA08-6F49-B9A06F721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96" y="1869948"/>
            <a:ext cx="6841069" cy="2726359"/>
          </a:xfrm>
          <a:prstGeom prst="rect">
            <a:avLst/>
          </a:prstGeom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693AE-7C0B-C781-C18A-F25BCC20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t>18</a:t>
            </a:fld>
            <a:endParaRPr 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0124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0D44A-F4CE-66FD-20A2-694E4CF80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35" y="882373"/>
            <a:ext cx="2488927" cy="2773071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imes" panose="02020603050405020304" pitchFamily="18" charset="0"/>
                <a:cs typeface="Times" panose="02020603050405020304" pitchFamily="18" charset="0"/>
              </a:rPr>
              <a:t>FE Model: Strain Fields for the Small Beam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989633-DE5A-CA0C-F618-3626C1F12C49}"/>
              </a:ext>
            </a:extLst>
          </p:cNvPr>
          <p:cNvSpPr txBox="1"/>
          <p:nvPr/>
        </p:nvSpPr>
        <p:spPr>
          <a:xfrm>
            <a:off x="3030685" y="2679299"/>
            <a:ext cx="1201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" panose="02020603050405020304" pitchFamily="18" charset="0"/>
                <a:cs typeface="Times" panose="02020603050405020304" pitchFamily="18" charset="0"/>
              </a:rPr>
              <a:t>Lateral Strain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B976B-A5B4-830B-7A48-D92AC9BE4E52}"/>
              </a:ext>
            </a:extLst>
          </p:cNvPr>
          <p:cNvSpPr txBox="1"/>
          <p:nvPr/>
        </p:nvSpPr>
        <p:spPr>
          <a:xfrm>
            <a:off x="3105354" y="913675"/>
            <a:ext cx="1509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" panose="02020603050405020304" pitchFamily="18" charset="0"/>
                <a:cs typeface="Times" panose="02020603050405020304" pitchFamily="18" charset="0"/>
              </a:rPr>
              <a:t>Axial Strain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DEB269-3F24-FEFD-9986-3FFC4865AF31}"/>
              </a:ext>
            </a:extLst>
          </p:cNvPr>
          <p:cNvSpPr txBox="1"/>
          <p:nvPr/>
        </p:nvSpPr>
        <p:spPr>
          <a:xfrm>
            <a:off x="3045839" y="4589092"/>
            <a:ext cx="1628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" panose="02020603050405020304" pitchFamily="18" charset="0"/>
                <a:cs typeface="Times" panose="02020603050405020304" pitchFamily="18" charset="0"/>
              </a:rPr>
              <a:t>Shear  Strain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2F9C4-9FE0-F41A-F6B1-ACFD606D1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rainbow colored rectangular object&#10;&#10;AI-generated content may be incorrect.">
            <a:extLst>
              <a:ext uri="{FF2B5EF4-FFF2-40B4-BE49-F238E27FC236}">
                <a16:creationId xmlns:a16="http://schemas.microsoft.com/office/drawing/2014/main" id="{BBC99266-1B3F-D9B9-DF87-B359732D0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363" y="623515"/>
            <a:ext cx="6570341" cy="1645393"/>
          </a:xfrm>
          <a:prstGeom prst="rect">
            <a:avLst/>
          </a:prstGeom>
          <a:ln>
            <a:noFill/>
          </a:ln>
        </p:spPr>
      </p:pic>
      <p:pic>
        <p:nvPicPr>
          <p:cNvPr id="6" name="Picture 1" descr="A rainbow colored rectangular object&#10;&#10;AI-generated content may be incorrect.">
            <a:extLst>
              <a:ext uri="{FF2B5EF4-FFF2-40B4-BE49-F238E27FC236}">
                <a16:creationId xmlns:a16="http://schemas.microsoft.com/office/drawing/2014/main" id="{C543A4B0-BFA6-1F98-EF14-FA5C5F119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363" y="2559068"/>
            <a:ext cx="6449419" cy="1669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rainbow colored rectangular object&#10;&#10;AI-generated content may be incorrect.">
            <a:extLst>
              <a:ext uri="{FF2B5EF4-FFF2-40B4-BE49-F238E27FC236}">
                <a16:creationId xmlns:a16="http://schemas.microsoft.com/office/drawing/2014/main" id="{59568D29-BA61-DBB4-E433-7202D57A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362" y="4518489"/>
            <a:ext cx="6570341" cy="16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6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F12AD-56E3-50A4-BF45-B118CFDE5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Times New Roman"/>
                <a:cs typeface="Times New Roman"/>
              </a:rPr>
              <a:t>What is a DIC?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166F1-43B9-B3EC-44F3-113BC0BAA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>
                <a:latin typeface="Times New Roman"/>
                <a:ea typeface="+mn-lt"/>
                <a:cs typeface="+mn-lt"/>
              </a:rPr>
              <a:t>Digital Image Correlation (DIC) is a method that measures the deformation and displacement of an object's surface by analyzing the movement of a pattern on its surface captured in a sequence of images.</a:t>
            </a:r>
            <a:endParaRPr lang="en-US" sz="1700">
              <a:latin typeface="Times New Roman"/>
              <a:cs typeface="Times New Roman"/>
            </a:endParaRPr>
          </a:p>
        </p:txBody>
      </p:sp>
      <p:pic>
        <p:nvPicPr>
          <p:cNvPr id="5" name="Picture 4" descr="header_VICEDU_shortheader_R.png">
            <a:extLst>
              <a:ext uri="{FF2B5EF4-FFF2-40B4-BE49-F238E27FC236}">
                <a16:creationId xmlns:a16="http://schemas.microsoft.com/office/drawing/2014/main" id="{F092DA20-31D8-63B7-6BB7-8D51A99D6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75" y="2405149"/>
            <a:ext cx="9068353" cy="38993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C3E7F-CDC3-DA30-0669-DB20DC64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297832-3AB8-4BF6-95F0-C1C2604226E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58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7D079-DB54-B581-6F93-5D5B11C2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13" y="131547"/>
            <a:ext cx="10775433" cy="1312648"/>
          </a:xfrm>
        </p:spPr>
        <p:txBody>
          <a:bodyPr/>
          <a:lstStyle/>
          <a:p>
            <a:r>
              <a:rPr lang="en-US">
                <a:latin typeface="Times" panose="02020603050405020304" pitchFamily="18" charset="0"/>
                <a:cs typeface="Times" panose="02020603050405020304" pitchFamily="18" charset="0"/>
              </a:rPr>
              <a:t>Digital Image Correlation for Small Beam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99518-5A91-AAEB-5F3D-47B1004D5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6E4EC-2FD7-4A55-7AF1-627E420AEB1E}"/>
              </a:ext>
            </a:extLst>
          </p:cNvPr>
          <p:cNvSpPr txBox="1"/>
          <p:nvPr/>
        </p:nvSpPr>
        <p:spPr>
          <a:xfrm>
            <a:off x="0" y="1509316"/>
            <a:ext cx="2882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" panose="02020603050405020304" pitchFamily="18" charset="0"/>
                <a:cs typeface="Times" panose="02020603050405020304" pitchFamily="18" charset="0"/>
              </a:rPr>
              <a:t>1000 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CF9585-B525-1AE7-B362-091D5FDFE694}"/>
              </a:ext>
            </a:extLst>
          </p:cNvPr>
          <p:cNvSpPr txBox="1"/>
          <p:nvPr/>
        </p:nvSpPr>
        <p:spPr>
          <a:xfrm>
            <a:off x="6080718" y="1476755"/>
            <a:ext cx="2882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" panose="02020603050405020304" pitchFamily="18" charset="0"/>
                <a:cs typeface="Times" panose="02020603050405020304" pitchFamily="18" charset="0"/>
              </a:rPr>
              <a:t>4000 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9D660-A1C5-391C-2468-FB94DA668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982"/>
            <a:ext cx="5971129" cy="332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72B92C2-81F7-36AD-EAB1-704A23973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18" y="1970980"/>
            <a:ext cx="6112394" cy="332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6723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graph with a red line and blue line&#10;&#10;AI-generated content may be incorrect.">
            <a:extLst>
              <a:ext uri="{FF2B5EF4-FFF2-40B4-BE49-F238E27FC236}">
                <a16:creationId xmlns:a16="http://schemas.microsoft.com/office/drawing/2014/main" id="{A737498E-694C-C345-772D-5555456AC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957" y="1572508"/>
            <a:ext cx="4499595" cy="30814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17FDE37-BC51-56D7-EC29-73CCB96536C9}"/>
              </a:ext>
            </a:extLst>
          </p:cNvPr>
          <p:cNvGrpSpPr/>
          <p:nvPr/>
        </p:nvGrpSpPr>
        <p:grpSpPr>
          <a:xfrm>
            <a:off x="72405" y="1275646"/>
            <a:ext cx="7613552" cy="1208651"/>
            <a:chOff x="72405" y="1275646"/>
            <a:chExt cx="7613552" cy="1208651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F4133A9F-32ED-539B-EBDE-C80F5559AF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05" y="1275646"/>
              <a:ext cx="7613552" cy="1208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B4C494-5263-5ACA-9F25-97D56DD8508E}"/>
                </a:ext>
              </a:extLst>
            </p:cNvPr>
            <p:cNvCxnSpPr/>
            <p:nvPr/>
          </p:nvCxnSpPr>
          <p:spPr>
            <a:xfrm>
              <a:off x="5572125" y="1388607"/>
              <a:ext cx="0" cy="93549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67324C8-1B4A-9C63-675F-4207D762D510}"/>
              </a:ext>
            </a:extLst>
          </p:cNvPr>
          <p:cNvGrpSpPr/>
          <p:nvPr/>
        </p:nvGrpSpPr>
        <p:grpSpPr>
          <a:xfrm>
            <a:off x="72405" y="2858646"/>
            <a:ext cx="7620000" cy="1600670"/>
            <a:chOff x="72405" y="2858646"/>
            <a:chExt cx="7620000" cy="16006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5754EA-F8C7-0DB7-0506-655C0E0E2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405" y="2858646"/>
              <a:ext cx="7620000" cy="160067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BB92D84-3E04-B4AB-B91B-CB7AF8DF1F6A}"/>
                </a:ext>
              </a:extLst>
            </p:cNvPr>
            <p:cNvCxnSpPr>
              <a:cxnSpLocks/>
            </p:cNvCxnSpPr>
            <p:nvPr/>
          </p:nvCxnSpPr>
          <p:spPr>
            <a:xfrm>
              <a:off x="5248275" y="2961253"/>
              <a:ext cx="0" cy="141072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2CBC0-E3E5-3841-335D-107962CF213B}"/>
              </a:ext>
            </a:extLst>
          </p:cNvPr>
          <p:cNvGrpSpPr/>
          <p:nvPr/>
        </p:nvGrpSpPr>
        <p:grpSpPr>
          <a:xfrm>
            <a:off x="381063" y="4788262"/>
            <a:ext cx="7724187" cy="1934347"/>
            <a:chOff x="381063" y="4788262"/>
            <a:chExt cx="7724187" cy="1934347"/>
          </a:xfrm>
        </p:grpSpPr>
        <p:pic>
          <p:nvPicPr>
            <p:cNvPr id="3" name="Picture 2" descr="A rainbow colored rectangular object&#10;&#10;AI-generated content may be incorrect.">
              <a:extLst>
                <a:ext uri="{FF2B5EF4-FFF2-40B4-BE49-F238E27FC236}">
                  <a16:creationId xmlns:a16="http://schemas.microsoft.com/office/drawing/2014/main" id="{72585E6A-674E-CC91-49F2-F5AC28C4F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63" y="4788262"/>
              <a:ext cx="7724187" cy="193434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2001274-6E0F-6C2A-F879-14EB196A205D}"/>
                </a:ext>
              </a:extLst>
            </p:cNvPr>
            <p:cNvCxnSpPr/>
            <p:nvPr/>
          </p:nvCxnSpPr>
          <p:spPr>
            <a:xfrm>
              <a:off x="5267325" y="5236707"/>
              <a:ext cx="0" cy="93549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7CEB10-5ABA-E370-8627-FBCDEF2A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2" y="-82001"/>
            <a:ext cx="7909928" cy="1325563"/>
          </a:xfrm>
        </p:spPr>
        <p:txBody>
          <a:bodyPr>
            <a:noAutofit/>
          </a:bodyPr>
          <a:lstStyle/>
          <a:p>
            <a:r>
              <a:rPr lang="en-US" sz="3200">
                <a:latin typeface="Times" panose="02020603050405020304" pitchFamily="18" charset="0"/>
                <a:cs typeface="Times" panose="02020603050405020304" pitchFamily="18" charset="0"/>
              </a:rPr>
              <a:t>Small Beam Axial Strain Under 4000N Load</a:t>
            </a:r>
            <a:r>
              <a:rPr lang="en-US" sz="24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endParaRPr lang="en-US" sz="320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74F9B-313A-4918-650F-5B842EB5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t>21</a:t>
            </a:fld>
            <a:endParaRPr 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2EB29-C8EF-5258-B7AB-48EB1A0C5CCD}"/>
              </a:ext>
            </a:extLst>
          </p:cNvPr>
          <p:cNvSpPr txBox="1"/>
          <p:nvPr/>
        </p:nvSpPr>
        <p:spPr>
          <a:xfrm>
            <a:off x="-932752" y="986600"/>
            <a:ext cx="2897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" panose="02020603050405020304" pitchFamily="18" charset="0"/>
                <a:cs typeface="Times" panose="02020603050405020304" pitchFamily="18" charset="0"/>
              </a:rPr>
              <a:t>DIC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48ADB-A360-DFDA-160D-1E0B1E3E5EED}"/>
              </a:ext>
            </a:extLst>
          </p:cNvPr>
          <p:cNvSpPr txBox="1"/>
          <p:nvPr/>
        </p:nvSpPr>
        <p:spPr>
          <a:xfrm>
            <a:off x="-513979" y="2490790"/>
            <a:ext cx="2897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>
                <a:latin typeface="Times" panose="02020603050405020304" pitchFamily="18" charset="0"/>
                <a:cs typeface="Times" panose="02020603050405020304" pitchFamily="18" charset="0"/>
              </a:rPr>
              <a:t>MechMat</a:t>
            </a:r>
            <a:r>
              <a:rPr lang="en-US" sz="28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DB82E8-981B-BA47-2532-DC91E06951A6}"/>
              </a:ext>
            </a:extLst>
          </p:cNvPr>
          <p:cNvSpPr txBox="1"/>
          <p:nvPr/>
        </p:nvSpPr>
        <p:spPr>
          <a:xfrm>
            <a:off x="-515978" y="4785567"/>
            <a:ext cx="2897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" panose="02020603050405020304" pitchFamily="18" charset="0"/>
                <a:cs typeface="Times" panose="02020603050405020304" pitchFamily="18" charset="0"/>
              </a:rPr>
              <a:t>FE Model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DD68D4-BDA3-663D-B7DC-2CC2AD85B693}"/>
              </a:ext>
            </a:extLst>
          </p:cNvPr>
          <p:cNvSpPr txBox="1"/>
          <p:nvPr/>
        </p:nvSpPr>
        <p:spPr>
          <a:xfrm>
            <a:off x="7986591" y="1203941"/>
            <a:ext cx="31832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 panose="02020603050405020304" pitchFamily="18" charset="0"/>
                <a:cs typeface="Times" panose="02020603050405020304" pitchFamily="18" charset="0"/>
              </a:rPr>
              <a:t>Axial Strain cross section </a:t>
            </a:r>
          </a:p>
        </p:txBody>
      </p:sp>
    </p:spTree>
    <p:extLst>
      <p:ext uri="{BB962C8B-B14F-4D97-AF65-F5344CB8AC3E}">
        <p14:creationId xmlns:p14="http://schemas.microsoft.com/office/powerpoint/2010/main" val="63171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6568E-00B0-5CEF-0FD0-60DF4A870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3B65C3EA-1FC0-3CF0-7341-EC3C8EBE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73" y="1035340"/>
            <a:ext cx="6841251" cy="153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86FAF-CEA1-B44E-20B0-7744BC0F67B2}"/>
              </a:ext>
            </a:extLst>
          </p:cNvPr>
          <p:cNvCxnSpPr>
            <a:cxnSpLocks/>
          </p:cNvCxnSpPr>
          <p:nvPr/>
        </p:nvCxnSpPr>
        <p:spPr>
          <a:xfrm>
            <a:off x="5037511" y="1219674"/>
            <a:ext cx="0" cy="109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E7DDC9-7C5A-CEC2-D7DF-8F2B506E080E}"/>
              </a:ext>
            </a:extLst>
          </p:cNvPr>
          <p:cNvGrpSpPr/>
          <p:nvPr/>
        </p:nvGrpSpPr>
        <p:grpSpPr>
          <a:xfrm>
            <a:off x="178673" y="2928586"/>
            <a:ext cx="7165102" cy="1530730"/>
            <a:chOff x="72405" y="2858646"/>
            <a:chExt cx="7620000" cy="16006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28E00D-AA17-89DE-5254-DE8BFDFCF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05" y="2858646"/>
              <a:ext cx="7620000" cy="160067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F977618-0AE3-7307-03A4-9139B7FAA03E}"/>
                </a:ext>
              </a:extLst>
            </p:cNvPr>
            <p:cNvCxnSpPr>
              <a:cxnSpLocks/>
            </p:cNvCxnSpPr>
            <p:nvPr/>
          </p:nvCxnSpPr>
          <p:spPr>
            <a:xfrm>
              <a:off x="5206663" y="2947973"/>
              <a:ext cx="0" cy="141072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9E68D5-3B1C-A1D1-F7E4-0763F4BACDD7}"/>
              </a:ext>
            </a:extLst>
          </p:cNvPr>
          <p:cNvGrpSpPr/>
          <p:nvPr/>
        </p:nvGrpSpPr>
        <p:grpSpPr>
          <a:xfrm>
            <a:off x="633403" y="4611580"/>
            <a:ext cx="6710372" cy="2109895"/>
            <a:chOff x="633403" y="4611580"/>
            <a:chExt cx="6710372" cy="2109895"/>
          </a:xfrm>
        </p:grpSpPr>
        <p:pic>
          <p:nvPicPr>
            <p:cNvPr id="22" name="Picture 21" descr="A rainbow colored rectangular object&#10;&#10;AI-generated content may be incorrect.">
              <a:extLst>
                <a:ext uri="{FF2B5EF4-FFF2-40B4-BE49-F238E27FC236}">
                  <a16:creationId xmlns:a16="http://schemas.microsoft.com/office/drawing/2014/main" id="{AFF17710-53F5-F3C2-2191-F0DBF2334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403" y="4611580"/>
              <a:ext cx="6710372" cy="2109895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D0BAEE1-A0F5-19BF-9230-0A164F964D69}"/>
                </a:ext>
              </a:extLst>
            </p:cNvPr>
            <p:cNvCxnSpPr>
              <a:cxnSpLocks/>
            </p:cNvCxnSpPr>
            <p:nvPr/>
          </p:nvCxnSpPr>
          <p:spPr>
            <a:xfrm>
              <a:off x="4792012" y="4969717"/>
              <a:ext cx="0" cy="138663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064965-5E50-0EEC-65CA-7850343B3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2" y="-82001"/>
            <a:ext cx="7909928" cy="1325563"/>
          </a:xfrm>
        </p:spPr>
        <p:txBody>
          <a:bodyPr>
            <a:noAutofit/>
          </a:bodyPr>
          <a:lstStyle/>
          <a:p>
            <a:r>
              <a:rPr lang="en-US" sz="3200">
                <a:latin typeface="Times" panose="02020603050405020304" pitchFamily="18" charset="0"/>
                <a:cs typeface="Times" panose="02020603050405020304" pitchFamily="18" charset="0"/>
              </a:rPr>
              <a:t>Large Beam Axial Strain Under 1000N Load</a:t>
            </a:r>
            <a:r>
              <a:rPr lang="en-US" sz="24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endParaRPr lang="en-US" sz="320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8DCB3-6A2E-F012-E3A3-BE1442FEE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t>22</a:t>
            </a:fld>
            <a:endParaRPr 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FF9D9-DC58-4486-0A1E-592E3152FA1B}"/>
              </a:ext>
            </a:extLst>
          </p:cNvPr>
          <p:cNvSpPr txBox="1"/>
          <p:nvPr/>
        </p:nvSpPr>
        <p:spPr>
          <a:xfrm>
            <a:off x="-932752" y="742939"/>
            <a:ext cx="2897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" panose="02020603050405020304" pitchFamily="18" charset="0"/>
                <a:cs typeface="Times" panose="02020603050405020304" pitchFamily="18" charset="0"/>
              </a:rPr>
              <a:t>DIC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20AAA-9A0A-8BD3-4417-1E0407489EED}"/>
              </a:ext>
            </a:extLst>
          </p:cNvPr>
          <p:cNvSpPr txBox="1"/>
          <p:nvPr/>
        </p:nvSpPr>
        <p:spPr>
          <a:xfrm>
            <a:off x="-513979" y="2490790"/>
            <a:ext cx="2897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>
                <a:latin typeface="Times" panose="02020603050405020304" pitchFamily="18" charset="0"/>
                <a:cs typeface="Times" panose="02020603050405020304" pitchFamily="18" charset="0"/>
              </a:rPr>
              <a:t>MechMat</a:t>
            </a:r>
            <a:r>
              <a:rPr lang="en-US" sz="28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233289-9136-5EBD-F8FE-E84FB40DEA78}"/>
              </a:ext>
            </a:extLst>
          </p:cNvPr>
          <p:cNvSpPr txBox="1"/>
          <p:nvPr/>
        </p:nvSpPr>
        <p:spPr>
          <a:xfrm>
            <a:off x="-513979" y="4523957"/>
            <a:ext cx="2897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" panose="02020603050405020304" pitchFamily="18" charset="0"/>
                <a:cs typeface="Times" panose="02020603050405020304" pitchFamily="18" charset="0"/>
              </a:rPr>
              <a:t>FE Model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01A838-E91C-4A59-ED34-219E05816419}"/>
              </a:ext>
            </a:extLst>
          </p:cNvPr>
          <p:cNvSpPr txBox="1"/>
          <p:nvPr/>
        </p:nvSpPr>
        <p:spPr>
          <a:xfrm>
            <a:off x="7712576" y="1219674"/>
            <a:ext cx="31832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 panose="02020603050405020304" pitchFamily="18" charset="0"/>
                <a:cs typeface="Times" panose="02020603050405020304" pitchFamily="18" charset="0"/>
              </a:rPr>
              <a:t>Axial Strain cross section 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39CEE70-1BD2-9011-0CBC-870486752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5" y="1565118"/>
            <a:ext cx="4053700" cy="25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84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6FC40-FFDB-A5A2-80E0-5150BFA1F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4" y="136525"/>
            <a:ext cx="11402291" cy="1325563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Residual Plots for Hollow, Small and Large Beams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4629D-9D59-EFDB-45E6-43CCF871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119A3C-CB50-6B19-A8C8-4EA997456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49" y="2252167"/>
            <a:ext cx="3810000" cy="1905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300C52-C218-C4FF-853A-C405FE06E263}"/>
              </a:ext>
            </a:extLst>
          </p:cNvPr>
          <p:cNvSpPr txBox="1"/>
          <p:nvPr/>
        </p:nvSpPr>
        <p:spPr>
          <a:xfrm>
            <a:off x="1222017" y="187590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4E88FC-28FA-FF99-F28F-BB0E4DE502F3}"/>
              </a:ext>
            </a:extLst>
          </p:cNvPr>
          <p:cNvSpPr txBox="1"/>
          <p:nvPr/>
        </p:nvSpPr>
        <p:spPr>
          <a:xfrm>
            <a:off x="6260211" y="1921737"/>
            <a:ext cx="73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Large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F6DBE9-082A-A75D-CAC5-091D3DD4A849}"/>
              </a:ext>
            </a:extLst>
          </p:cNvPr>
          <p:cNvSpPr txBox="1"/>
          <p:nvPr/>
        </p:nvSpPr>
        <p:spPr>
          <a:xfrm>
            <a:off x="394854" y="4535518"/>
            <a:ext cx="616366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Times"/>
                <a:cs typeface="Times"/>
              </a:rPr>
              <a:t>Strain residuals are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/>
                <a:cs typeface="Times"/>
              </a:rPr>
              <a:t>There might be a higher order fit based on residuals above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/>
                <a:cs typeface="Times"/>
              </a:rPr>
              <a:t>DIC has trouble analyzing edges of beam therefore residuals are higher toward the outer ranges of the y-axis.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"/>
                <a:cs typeface="Times"/>
              </a:rPr>
              <a:t>At edges we theorize localized effects, higher residuals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"/>
              <a:cs typeface="Time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01A4F8-943F-9C5D-D416-4EA7AF52A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211" y="2245238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771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33790-FE46-4676-08A7-73D5DF7D9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68" y="756957"/>
            <a:ext cx="3224272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Lateral Strain</a:t>
            </a:r>
            <a:b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for the Small Beam under 4000N Load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EC025F-7F18-C412-A288-8EF009C5B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t>24</a:t>
            </a:fld>
            <a:endParaRPr 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0C67C-49B0-9FCA-A117-B7258C6D3684}"/>
              </a:ext>
            </a:extLst>
          </p:cNvPr>
          <p:cNvSpPr txBox="1"/>
          <p:nvPr/>
        </p:nvSpPr>
        <p:spPr>
          <a:xfrm>
            <a:off x="2285754" y="1082251"/>
            <a:ext cx="2897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" panose="02020603050405020304" pitchFamily="18" charset="0"/>
                <a:cs typeface="Times" panose="02020603050405020304" pitchFamily="18" charset="0"/>
              </a:rPr>
              <a:t>DIC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E385F-500C-39F3-4E0E-1E5102C02CB9}"/>
              </a:ext>
            </a:extLst>
          </p:cNvPr>
          <p:cNvSpPr txBox="1"/>
          <p:nvPr/>
        </p:nvSpPr>
        <p:spPr>
          <a:xfrm>
            <a:off x="1829604" y="3100715"/>
            <a:ext cx="2897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>
                <a:latin typeface="Times" panose="02020603050405020304" pitchFamily="18" charset="0"/>
                <a:cs typeface="Times" panose="02020603050405020304" pitchFamily="18" charset="0"/>
              </a:rPr>
              <a:t>MechMat</a:t>
            </a:r>
            <a:r>
              <a:rPr lang="en-US" sz="28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702B6-67B8-387C-AA66-516B43C0BD91}"/>
              </a:ext>
            </a:extLst>
          </p:cNvPr>
          <p:cNvSpPr txBox="1"/>
          <p:nvPr/>
        </p:nvSpPr>
        <p:spPr>
          <a:xfrm>
            <a:off x="1829604" y="4955914"/>
            <a:ext cx="2897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" panose="02020603050405020304" pitchFamily="18" charset="0"/>
                <a:cs typeface="Times" panose="02020603050405020304" pitchFamily="18" charset="0"/>
              </a:rPr>
              <a:t>FE Model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8131047-D6E5-7A90-F3A0-7D479B9B4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642" y="789786"/>
            <a:ext cx="7620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" descr="A rainbow colored rectangular object&#10;&#10;AI-generated content may be incorrect.">
            <a:extLst>
              <a:ext uri="{FF2B5EF4-FFF2-40B4-BE49-F238E27FC236}">
                <a16:creationId xmlns:a16="http://schemas.microsoft.com/office/drawing/2014/main" id="{BF18659B-DF85-637F-B1B2-2B7BCDE5A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642" y="3991655"/>
            <a:ext cx="7451091" cy="192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7E9DC5-0740-3102-7FAA-35352F5D6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642" y="2250784"/>
            <a:ext cx="7812254" cy="150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64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AB43-2843-CC04-0EBF-51E38432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19" y="799162"/>
            <a:ext cx="3125087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Shear Strain for the Small Beam under 4000N Load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BFC528-95E9-59E6-3073-C96967C6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t>25</a:t>
            </a:fld>
            <a:endParaRPr 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B1FCF-7C60-AF9E-7BF9-9A93C4255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572" y="2595178"/>
            <a:ext cx="7990115" cy="1667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64141D-3AF3-3480-8FB6-E0ABBCEE3ADD}"/>
              </a:ext>
            </a:extLst>
          </p:cNvPr>
          <p:cNvSpPr txBox="1"/>
          <p:nvPr/>
        </p:nvSpPr>
        <p:spPr>
          <a:xfrm>
            <a:off x="2203913" y="1148926"/>
            <a:ext cx="2897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" panose="02020603050405020304" pitchFamily="18" charset="0"/>
                <a:cs typeface="Times" panose="02020603050405020304" pitchFamily="18" charset="0"/>
              </a:rPr>
              <a:t>DIC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08F037-921A-6D93-EB2F-80F68C757FA9}"/>
              </a:ext>
            </a:extLst>
          </p:cNvPr>
          <p:cNvSpPr txBox="1"/>
          <p:nvPr/>
        </p:nvSpPr>
        <p:spPr>
          <a:xfrm>
            <a:off x="1747763" y="3167390"/>
            <a:ext cx="2897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>
                <a:latin typeface="Times" panose="02020603050405020304" pitchFamily="18" charset="0"/>
                <a:cs typeface="Times" panose="02020603050405020304" pitchFamily="18" charset="0"/>
              </a:rPr>
              <a:t>MechMat</a:t>
            </a:r>
            <a:r>
              <a:rPr lang="en-US" sz="28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7BC04-543A-FC47-FCFD-362D7B3D030E}"/>
              </a:ext>
            </a:extLst>
          </p:cNvPr>
          <p:cNvSpPr txBox="1"/>
          <p:nvPr/>
        </p:nvSpPr>
        <p:spPr>
          <a:xfrm>
            <a:off x="1747763" y="5022589"/>
            <a:ext cx="2897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" panose="02020603050405020304" pitchFamily="18" charset="0"/>
                <a:cs typeface="Times" panose="02020603050405020304" pitchFamily="18" charset="0"/>
              </a:rPr>
              <a:t>FE Model </a:t>
            </a:r>
          </a:p>
        </p:txBody>
      </p:sp>
      <p:pic>
        <p:nvPicPr>
          <p:cNvPr id="5" name="Picture 4" descr="A rainbow colored rectangular object&#10;&#10;AI-generated content may be incorrect.">
            <a:extLst>
              <a:ext uri="{FF2B5EF4-FFF2-40B4-BE49-F238E27FC236}">
                <a16:creationId xmlns:a16="http://schemas.microsoft.com/office/drawing/2014/main" id="{F79A15E1-F516-8549-374D-42C965D88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429" y="4344534"/>
            <a:ext cx="7100755" cy="180401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16ACF88-4625-C89D-0B18-97703E1E5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295" y="969146"/>
            <a:ext cx="76200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55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3722-852F-F54D-7210-9283BB3E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2" y="-259531"/>
            <a:ext cx="11264684" cy="2057043"/>
          </a:xfrm>
        </p:spPr>
        <p:txBody>
          <a:bodyPr>
            <a:normAutofit/>
          </a:bodyPr>
          <a:lstStyle/>
          <a:p>
            <a:r>
              <a:rPr lang="en-US" sz="4500">
                <a:latin typeface="Times New Roman" panose="02020603050405020304" pitchFamily="18" charset="0"/>
                <a:cs typeface="Times New Roman" panose="02020603050405020304" pitchFamily="18" charset="0"/>
              </a:rPr>
              <a:t>Cross Sectional Shear Strain Plots at x = 30mm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EB03C6-BD8B-72EB-66E8-2AA6E7EE6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456" y="6392926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297832-3AB8-4BF6-95F0-C1C2604226E3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10" name="Picture 9" descr="A graph of a graph&#10;&#10;AI-generated content may be incorrect.">
            <a:extLst>
              <a:ext uri="{FF2B5EF4-FFF2-40B4-BE49-F238E27FC236}">
                <a16:creationId xmlns:a16="http://schemas.microsoft.com/office/drawing/2014/main" id="{7DAB6FF0-FA3A-F6D5-1945-2B4E7F5A2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55" y="2415448"/>
            <a:ext cx="3843683" cy="239429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7F33F1-DF46-5D11-1BB3-0A16044EC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643" y="2415448"/>
            <a:ext cx="3830873" cy="239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901A964-4DB2-59E3-B908-3E70E9CC0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564" y="2415447"/>
            <a:ext cx="3830872" cy="239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D88AE9B-5474-6011-7C85-E19EF0F0A67E}"/>
              </a:ext>
            </a:extLst>
          </p:cNvPr>
          <p:cNvSpPr txBox="1">
            <a:spLocks/>
          </p:cNvSpPr>
          <p:nvPr/>
        </p:nvSpPr>
        <p:spPr>
          <a:xfrm>
            <a:off x="0" y="2003491"/>
            <a:ext cx="3322637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>
                <a:latin typeface="Times" panose="02020603050405020304" pitchFamily="18" charset="0"/>
                <a:cs typeface="Times" panose="02020603050405020304" pitchFamily="18" charset="0"/>
              </a:rPr>
              <a:t>Small Beam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AB351CC-F026-AAC6-6743-AF57923FEC37}"/>
              </a:ext>
            </a:extLst>
          </p:cNvPr>
          <p:cNvSpPr txBox="1">
            <a:spLocks/>
          </p:cNvSpPr>
          <p:nvPr/>
        </p:nvSpPr>
        <p:spPr>
          <a:xfrm>
            <a:off x="7810830" y="1939007"/>
            <a:ext cx="3630613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>
                <a:latin typeface="Times" panose="02020603050405020304" pitchFamily="18" charset="0"/>
                <a:cs typeface="Times" panose="02020603050405020304" pitchFamily="18" charset="0"/>
              </a:rPr>
              <a:t>Large Beam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F177755-A1F8-9DB7-1263-D29970F89DED}"/>
              </a:ext>
            </a:extLst>
          </p:cNvPr>
          <p:cNvSpPr txBox="1">
            <a:spLocks/>
          </p:cNvSpPr>
          <p:nvPr/>
        </p:nvSpPr>
        <p:spPr>
          <a:xfrm>
            <a:off x="3974994" y="1592013"/>
            <a:ext cx="332263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>
                <a:latin typeface="Times" panose="02020603050405020304" pitchFamily="18" charset="0"/>
                <a:cs typeface="Times" panose="02020603050405020304" pitchFamily="18" charset="0"/>
              </a:rPr>
              <a:t>Hollow Beam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DC1D01-7E82-D61F-BABF-67C22F2D6236}"/>
              </a:ext>
            </a:extLst>
          </p:cNvPr>
          <p:cNvSpPr txBox="1"/>
          <p:nvPr/>
        </p:nvSpPr>
        <p:spPr>
          <a:xfrm>
            <a:off x="307486" y="5677908"/>
            <a:ext cx="5788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Plot shape is an agreement with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MechMat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theory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Strains are on the same order of magnitude as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MechMat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theory</a:t>
            </a:r>
          </a:p>
        </p:txBody>
      </p:sp>
    </p:spTree>
    <p:extLst>
      <p:ext uri="{BB962C8B-B14F-4D97-AF65-F5344CB8AC3E}">
        <p14:creationId xmlns:p14="http://schemas.microsoft.com/office/powerpoint/2010/main" val="40164992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D511AD-18F2-465B-4235-C516D897D2C4}"/>
              </a:ext>
            </a:extLst>
          </p:cNvPr>
          <p:cNvSpPr txBox="1"/>
          <p:nvPr/>
        </p:nvSpPr>
        <p:spPr>
          <a:xfrm>
            <a:off x="8610600" y="2348429"/>
            <a:ext cx="2897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" panose="02020603050405020304" pitchFamily="18" charset="0"/>
                <a:cs typeface="Times" panose="02020603050405020304" pitchFamily="18" charset="0"/>
              </a:rPr>
              <a:t>DIC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6CF9C-F203-D8B5-DC39-697DD7EE3168}"/>
              </a:ext>
            </a:extLst>
          </p:cNvPr>
          <p:cNvSpPr txBox="1"/>
          <p:nvPr/>
        </p:nvSpPr>
        <p:spPr>
          <a:xfrm>
            <a:off x="637139" y="2383502"/>
            <a:ext cx="2897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>
                <a:latin typeface="Times" panose="02020603050405020304" pitchFamily="18" charset="0"/>
                <a:cs typeface="Times" panose="02020603050405020304" pitchFamily="18" charset="0"/>
              </a:rPr>
              <a:t>MechMat</a:t>
            </a:r>
            <a:r>
              <a:rPr lang="en-US" sz="28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DA2C4-0591-8B88-7B94-D6473692DC6F}"/>
              </a:ext>
            </a:extLst>
          </p:cNvPr>
          <p:cNvSpPr txBox="1"/>
          <p:nvPr/>
        </p:nvSpPr>
        <p:spPr>
          <a:xfrm>
            <a:off x="4515991" y="2383502"/>
            <a:ext cx="2897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" panose="02020603050405020304" pitchFamily="18" charset="0"/>
                <a:cs typeface="Times" panose="02020603050405020304" pitchFamily="18" charset="0"/>
              </a:rPr>
              <a:t>FE Model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00EBF-1B89-4DDD-0F30-CC7972B48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857" y="204168"/>
            <a:ext cx="8020286" cy="1325563"/>
          </a:xfrm>
        </p:spPr>
        <p:txBody>
          <a:bodyPr>
            <a:normAutofit/>
          </a:bodyPr>
          <a:lstStyle/>
          <a:p>
            <a:pPr algn="ctr"/>
            <a:r>
              <a:rPr lang="en-US" err="1">
                <a:latin typeface="Times" panose="02020603050405020304" pitchFamily="18" charset="0"/>
                <a:cs typeface="Times" panose="02020603050405020304" pitchFamily="18" charset="0"/>
              </a:rPr>
              <a:t>MechMat</a:t>
            </a:r>
            <a:r>
              <a:rPr lang="en-US">
                <a:latin typeface="Times" panose="02020603050405020304" pitchFamily="18" charset="0"/>
                <a:cs typeface="Times" panose="02020603050405020304" pitchFamily="18" charset="0"/>
              </a:rPr>
              <a:t> vs FE Model vs DIC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38B64-BA66-208F-F4A5-D5DF60C1C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27</a:t>
            </a:fld>
            <a:endParaRPr lang="en-US"/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F890062A-260F-8CBC-BD3D-8E3A00967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38" y="2952499"/>
            <a:ext cx="4043522" cy="2380398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16" name="Picture 15" descr="A rainbow colored rectangular object&#10;&#10;AI-generated content may be incorrect.">
            <a:extLst>
              <a:ext uri="{FF2B5EF4-FFF2-40B4-BE49-F238E27FC236}">
                <a16:creationId xmlns:a16="http://schemas.microsoft.com/office/drawing/2014/main" id="{F1C5F78E-56E5-1E24-2B56-7388754D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854" y="2927082"/>
            <a:ext cx="3879184" cy="971454"/>
          </a:xfrm>
          <a:prstGeom prst="rect">
            <a:avLst/>
          </a:prstGeom>
        </p:spPr>
      </p:pic>
      <p:pic>
        <p:nvPicPr>
          <p:cNvPr id="17" name="Picture 1" descr="A rainbow colored rectangular object&#10;&#10;AI-generated content may be incorrect.">
            <a:extLst>
              <a:ext uri="{FF2B5EF4-FFF2-40B4-BE49-F238E27FC236}">
                <a16:creationId xmlns:a16="http://schemas.microsoft.com/office/drawing/2014/main" id="{769ECC08-FAA5-6783-F82F-55AFED521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852" y="3754544"/>
            <a:ext cx="3879186" cy="100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rainbow colored rectangular object&#10;&#10;AI-generated content may be incorrect.">
            <a:extLst>
              <a:ext uri="{FF2B5EF4-FFF2-40B4-BE49-F238E27FC236}">
                <a16:creationId xmlns:a16="http://schemas.microsoft.com/office/drawing/2014/main" id="{A42711C8-4BBD-76D7-6B04-A8E8C1531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854" y="4552105"/>
            <a:ext cx="3879184" cy="985546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E411DE58-286B-9BE1-04D4-85D2C18D7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038" y="2897181"/>
            <a:ext cx="4113962" cy="264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19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F01A3-BEB0-2A22-ADA5-64344EE6E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Times" panose="02020603050405020304" pitchFamily="18" charset="0"/>
                <a:cs typeface="Times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8DA72-A05A-D49E-D1CA-DA0647A03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9879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"/>
                <a:cs typeface="Times"/>
              </a:rPr>
              <a:t>We designed a robust and repeatable method to experimentally validate linear elastic behavior in beam structures under bending loads. </a:t>
            </a:r>
          </a:p>
          <a:p>
            <a:endParaRPr lang="en-US">
              <a:latin typeface="Times"/>
              <a:cs typeface="Times"/>
            </a:endParaRP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The smaller the beam </a:t>
            </a:r>
            <a:r>
              <a:rPr lang="en-US">
                <a:latin typeface="Times" panose="02020603050405020304" pitchFamily="18" charset="0"/>
                <a:cs typeface="Times" panose="02020603050405020304" pitchFamily="18" charset="0"/>
              </a:rPr>
              <a:t>and the larger the force (i.e. the more deflection you’re able to achieve) the 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better</a:t>
            </a:r>
            <a:r>
              <a:rPr lang="en-US">
                <a:latin typeface="Times" panose="02020603050405020304" pitchFamily="18" charset="0"/>
                <a:cs typeface="Times" panose="02020603050405020304" pitchFamily="18" charset="0"/>
              </a:rPr>
              <a:t> resolution of the DIC results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</a:p>
          <a:p>
            <a:endParaRPr lang="en-US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With the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MechMat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Python script, post processing scripts, and FE Model, future students will be able to replicate the experiment for their own learning.</a:t>
            </a:r>
          </a:p>
          <a:p>
            <a:pPr marL="0" indent="0">
              <a:buNone/>
            </a:pP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5C973-BCA0-7F19-F07B-8892670DB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77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0760A-4AA9-2FB9-D324-8E92048E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We Learned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D1B80-0849-ACDA-CDC2-A91DEF5CD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228725"/>
            <a:ext cx="11991975" cy="5264150"/>
          </a:xfrm>
        </p:spPr>
        <p:txBody>
          <a:bodyPr>
            <a:normAutofit/>
          </a:bodyPr>
          <a:lstStyle/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Patience and precision matter, small errors can affect the whole process.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Learning to compare and integrate theory, simulation, and real data to validate models critically.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The value of hands-on testing for understanding theoretical concepts. 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Learning a completely new technology: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Precise beam preparation (painting, speckling) is critical for reliable DIC results.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Misaligned cameras or poor calibration can significantly distort strain data.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Applying loads too quickly or capturing images during movement can ruin data sets.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7C875-D721-88B3-7384-F0F17B318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64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2A0C-7BF8-F192-3275-9DCCA32D7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Client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54BFD-B4C5-AEA8-7892-BF2A3BA99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"/>
                <a:cs typeface="Times"/>
              </a:rPr>
              <a:t>A robust and repeatable method to experimentally validate linear elastic behavior in beam structures under bending loads. </a:t>
            </a:r>
          </a:p>
          <a:p>
            <a:r>
              <a:rPr lang="en-US" dirty="0">
                <a:latin typeface="Times"/>
                <a:cs typeface="Times"/>
              </a:rPr>
              <a:t>The setup must accurately capture full-field strain data and allow comparison with theoretical and finite element predictions to ensure model reliability using the Digital Image Correlation rig.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68F30-0B9A-9DFC-4544-054343527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86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BB7B-EF5E-3127-07F3-E33B3FFB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4D2EA-6117-DEA8-8FE6-E78D04FE3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A5B71-B4A4-DF11-EFE1-931FF90A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9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8B174-B01D-A567-EABA-188446F1C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99ABDA-09D2-1288-A5F4-E0D5B1D07340}"/>
              </a:ext>
            </a:extLst>
          </p:cNvPr>
          <p:cNvSpPr txBox="1"/>
          <p:nvPr/>
        </p:nvSpPr>
        <p:spPr>
          <a:xfrm>
            <a:off x="5653670" y="691375"/>
            <a:ext cx="6538330" cy="15286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1569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Times New Roman"/>
                <a:cs typeface="Times New Roman"/>
              </a:rPr>
              <a:t>Calipers</a:t>
            </a:r>
            <a:endParaRPr lang="en-US" sz="1500" b="1">
              <a:latin typeface="Times New Roman"/>
              <a:cs typeface="Times New Roman"/>
            </a:endParaRPr>
          </a:p>
          <a:p>
            <a:pPr marL="285750" indent="-285750">
              <a:lnSpc>
                <a:spcPts val="1569"/>
              </a:lnSpc>
              <a:buFont typeface="Arial" panose="020B0604020202020204" pitchFamily="34" charset="0"/>
              <a:buChar char="•"/>
            </a:pPr>
            <a:endParaRPr lang="en-US" sz="1500">
              <a:latin typeface="Times New Roman"/>
              <a:cs typeface="Times New Roman"/>
            </a:endParaRPr>
          </a:p>
          <a:p>
            <a:pPr marL="285750" indent="-285750">
              <a:lnSpc>
                <a:spcPts val="1569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Times New Roman"/>
                <a:cs typeface="Times New Roman"/>
              </a:rPr>
              <a:t>Correlated Solutions VIC-EDU Digital Image Correlation System –</a:t>
            </a:r>
            <a:r>
              <a:rPr lang="en-US" sz="1500" dirty="0">
                <a:latin typeface="Times New Roman"/>
                <a:cs typeface="Times New Roman"/>
              </a:rPr>
              <a:t> Included stereo cameras and VIC-Snap/VIC-3D software for full-field strain measurement. </a:t>
            </a:r>
          </a:p>
          <a:p>
            <a:pPr marL="285750" indent="-285750">
              <a:lnSpc>
                <a:spcPts val="1569"/>
              </a:lnSpc>
              <a:buFont typeface="Arial" panose="020B0604020202020204" pitchFamily="34" charset="0"/>
              <a:buChar char="•"/>
            </a:pPr>
            <a:endParaRPr lang="en-US" sz="1500" dirty="0">
              <a:latin typeface="Times New Roman"/>
              <a:cs typeface="Times New Roman"/>
            </a:endParaRPr>
          </a:p>
          <a:p>
            <a:pPr marL="285750" indent="-285750">
              <a:lnSpc>
                <a:spcPts val="1569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Times New Roman"/>
                <a:cs typeface="Times New Roman"/>
              </a:rPr>
              <a:t>Computer with Python and SolidWorks</a:t>
            </a:r>
            <a:endParaRPr lang="en-US" sz="1500" dirty="0"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C77294-1363-27F8-DC07-5554F21A53AB}"/>
              </a:ext>
            </a:extLst>
          </p:cNvPr>
          <p:cNvSpPr txBox="1"/>
          <p:nvPr/>
        </p:nvSpPr>
        <p:spPr>
          <a:xfrm>
            <a:off x="273204" y="737839"/>
            <a:ext cx="5270809" cy="44268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1569"/>
              </a:lnSpc>
              <a:buFont typeface="Arial" panose="020B0604020202020204" pitchFamily="34" charset="0"/>
              <a:buChar char="•"/>
            </a:pPr>
            <a:r>
              <a:rPr lang="en-US" sz="1500" b="1">
                <a:latin typeface="Times New Roman"/>
                <a:cs typeface="Times New Roman"/>
              </a:rPr>
              <a:t>Beam</a:t>
            </a:r>
            <a:r>
              <a:rPr lang="en-US" sz="1500" b="1" dirty="0">
                <a:latin typeface="Times New Roman"/>
                <a:cs typeface="Times New Roman"/>
              </a:rPr>
              <a:t> Samples –</a:t>
            </a:r>
            <a:r>
              <a:rPr lang="en-US" sz="1500" dirty="0">
                <a:latin typeface="Times New Roman"/>
                <a:cs typeface="Times New Roman"/>
              </a:rPr>
              <a:t> Machined rectangular cross-section beams used as test specimens. </a:t>
            </a:r>
            <a:endParaRPr lang="en-US" sz="1500">
              <a:latin typeface="Times New Roman"/>
              <a:cs typeface="Times New Roman"/>
            </a:endParaRPr>
          </a:p>
          <a:p>
            <a:pPr>
              <a:lnSpc>
                <a:spcPts val="1569"/>
              </a:lnSpc>
            </a:pPr>
            <a:endParaRPr lang="en-US" sz="1500" u="sng">
              <a:latin typeface="Times New Roman"/>
              <a:cs typeface="Times New Roman"/>
            </a:endParaRPr>
          </a:p>
          <a:p>
            <a:pPr marL="285750" indent="-285750">
              <a:lnSpc>
                <a:spcPts val="1569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Times New Roman"/>
                <a:cs typeface="Times New Roman"/>
              </a:rPr>
              <a:t>Instron Universal Testing Machine (Model 34TM-50) </a:t>
            </a:r>
            <a:r>
              <a:rPr lang="en-US" sz="1500" dirty="0">
                <a:latin typeface="Times New Roman"/>
                <a:cs typeface="Times New Roman"/>
              </a:rPr>
              <a:t>– Applies controlled compressive loads at the center of the span. </a:t>
            </a:r>
            <a:endParaRPr lang="en-US" dirty="0"/>
          </a:p>
          <a:p>
            <a:pPr marL="285750" indent="-285750">
              <a:lnSpc>
                <a:spcPts val="1569"/>
              </a:lnSpc>
              <a:buFont typeface="Arial" panose="020B0604020202020204" pitchFamily="34" charset="0"/>
              <a:buChar char="•"/>
            </a:pPr>
            <a:endParaRPr lang="en-US" sz="1500" dirty="0">
              <a:latin typeface="Times New Roman"/>
              <a:cs typeface="Times New Roman"/>
            </a:endParaRPr>
          </a:p>
          <a:p>
            <a:pPr marL="285750" indent="-285750">
              <a:lnSpc>
                <a:spcPts val="1569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Times New Roman"/>
                <a:cs typeface="Times New Roman"/>
              </a:rPr>
              <a:t>Computer with Instron Software, VIC-Snap 9, and VIC-3D Software</a:t>
            </a:r>
            <a:endParaRPr lang="en-US" sz="1500" b="1">
              <a:latin typeface="Times New Roman"/>
              <a:cs typeface="Times New Roman"/>
            </a:endParaRPr>
          </a:p>
          <a:p>
            <a:pPr marL="285750" indent="-285750">
              <a:lnSpc>
                <a:spcPts val="1569"/>
              </a:lnSpc>
              <a:buFont typeface="Arial" panose="020B0604020202020204" pitchFamily="34" charset="0"/>
              <a:buChar char="•"/>
            </a:pPr>
            <a:endParaRPr lang="en-US" sz="1500">
              <a:latin typeface="Times New Roman"/>
              <a:cs typeface="Times New Roman"/>
            </a:endParaRPr>
          </a:p>
          <a:p>
            <a:pPr marL="285750" indent="-285750">
              <a:lnSpc>
                <a:spcPts val="1569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Times New Roman"/>
                <a:cs typeface="Times New Roman"/>
              </a:rPr>
              <a:t>Three-Point Bending Fixture</a:t>
            </a:r>
            <a:r>
              <a:rPr lang="en-US" sz="1500" b="1">
                <a:latin typeface="Times New Roman"/>
                <a:cs typeface="Times New Roman"/>
              </a:rPr>
              <a:t> </a:t>
            </a:r>
          </a:p>
          <a:p>
            <a:pPr marL="285750" indent="-285750">
              <a:lnSpc>
                <a:spcPts val="1569"/>
              </a:lnSpc>
              <a:buFont typeface="Arial" panose="020B0604020202020204" pitchFamily="34" charset="0"/>
              <a:buChar char="•"/>
            </a:pPr>
            <a:endParaRPr lang="en-US" sz="1500" dirty="0">
              <a:latin typeface="Times New Roman"/>
              <a:cs typeface="Times New Roman"/>
            </a:endParaRPr>
          </a:p>
          <a:p>
            <a:pPr marL="285750" indent="-285750">
              <a:lnSpc>
                <a:spcPts val="1569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Times New Roman"/>
                <a:cs typeface="Times New Roman"/>
              </a:rPr>
              <a:t>Calibration Target Plate –</a:t>
            </a:r>
            <a:r>
              <a:rPr lang="en-US" sz="1500" dirty="0">
                <a:latin typeface="Times New Roman"/>
                <a:cs typeface="Times New Roman"/>
              </a:rPr>
              <a:t> Used for camera calibration prior to data collection. </a:t>
            </a:r>
          </a:p>
          <a:p>
            <a:pPr marL="285750" indent="-285750">
              <a:lnSpc>
                <a:spcPts val="1569"/>
              </a:lnSpc>
              <a:buFont typeface="Arial" panose="020B0604020202020204" pitchFamily="34" charset="0"/>
              <a:buChar char="•"/>
            </a:pPr>
            <a:endParaRPr lang="en-US" sz="1500" dirty="0">
              <a:latin typeface="Times New Roman"/>
              <a:cs typeface="Times New Roman"/>
            </a:endParaRPr>
          </a:p>
          <a:p>
            <a:pPr marL="285750" indent="-285750">
              <a:lnSpc>
                <a:spcPts val="1569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Times New Roman"/>
                <a:cs typeface="Times New Roman"/>
              </a:rPr>
              <a:t>Matte White Spray Paint</a:t>
            </a:r>
            <a:r>
              <a:rPr lang="en-US" sz="1500" b="1">
                <a:latin typeface="Times New Roman"/>
                <a:cs typeface="Times New Roman"/>
              </a:rPr>
              <a:t> </a:t>
            </a:r>
            <a:r>
              <a:rPr lang="en-US" sz="1500">
                <a:latin typeface="Times New Roman"/>
                <a:cs typeface="Times New Roman"/>
              </a:rPr>
              <a:t>– Used to add contrast to speckle pattern</a:t>
            </a:r>
          </a:p>
          <a:p>
            <a:pPr>
              <a:lnSpc>
                <a:spcPts val="1569"/>
              </a:lnSpc>
            </a:pPr>
            <a:endParaRPr lang="en-US" sz="1500">
              <a:latin typeface="Times New Roman"/>
              <a:cs typeface="Times New Roman"/>
            </a:endParaRPr>
          </a:p>
          <a:p>
            <a:pPr marL="285750" indent="-285750">
              <a:lnSpc>
                <a:spcPts val="1569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Times New Roman"/>
                <a:cs typeface="Times New Roman"/>
              </a:rPr>
              <a:t>Black Speckle Patterning Tool and Ink Pad –</a:t>
            </a:r>
            <a:r>
              <a:rPr lang="en-US" sz="1500" dirty="0">
                <a:latin typeface="Times New Roman"/>
                <a:cs typeface="Times New Roman"/>
              </a:rPr>
              <a:t> Used to create a high-contrast random surface pattern on beam specimens. </a:t>
            </a:r>
          </a:p>
          <a:p>
            <a:endParaRPr lang="en-US" sz="1500" dirty="0">
              <a:latin typeface="Times New Roman"/>
              <a:cs typeface="Times New Roman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FF9BB2-FA70-9CE2-EAFF-95A903C4C527}"/>
              </a:ext>
            </a:extLst>
          </p:cNvPr>
          <p:cNvSpPr txBox="1"/>
          <p:nvPr/>
        </p:nvSpPr>
        <p:spPr>
          <a:xfrm>
            <a:off x="5651443" y="170609"/>
            <a:ext cx="331641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500">
                <a:latin typeface="Times New Roman"/>
                <a:cs typeface="Times New Roman"/>
              </a:rPr>
              <a:t>Instrumentation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54DF93-FC63-F966-0F1E-75F9A9436DEE}"/>
              </a:ext>
            </a:extLst>
          </p:cNvPr>
          <p:cNvSpPr txBox="1"/>
          <p:nvPr/>
        </p:nvSpPr>
        <p:spPr>
          <a:xfrm>
            <a:off x="270979" y="217073"/>
            <a:ext cx="3316415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500">
                <a:latin typeface="Times New Roman"/>
                <a:cs typeface="Times"/>
              </a:rPr>
              <a:t>Apparatus</a:t>
            </a:r>
          </a:p>
          <a:p>
            <a:endParaRPr lang="en-US" sz="2500">
              <a:latin typeface="Times New Roman"/>
              <a:cs typeface="Time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CA21B8-CF45-EECB-BD88-12C360D67A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" t="1790" r="266"/>
          <a:stretch/>
        </p:blipFill>
        <p:spPr>
          <a:xfrm>
            <a:off x="5653767" y="2490232"/>
            <a:ext cx="6401233" cy="35676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3866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sitting at a computer&#10;&#10;AI-generated content may be incorrect.">
            <a:extLst>
              <a:ext uri="{FF2B5EF4-FFF2-40B4-BE49-F238E27FC236}">
                <a16:creationId xmlns:a16="http://schemas.microsoft.com/office/drawing/2014/main" id="{280BA8EC-027E-65CC-DCBD-A095DFB42D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67"/>
          <a:stretch/>
        </p:blipFill>
        <p:spPr bwMode="auto">
          <a:xfrm>
            <a:off x="6443019" y="1463675"/>
            <a:ext cx="4544711" cy="43513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Content Placeholder 12" descr="A computer and camera on a tripod&#10;&#10;AI-generated content may be incorrect.">
            <a:extLst>
              <a:ext uri="{FF2B5EF4-FFF2-40B4-BE49-F238E27FC236}">
                <a16:creationId xmlns:a16="http://schemas.microsoft.com/office/drawing/2014/main" id="{6A75BED6-EC01-C04D-4B98-BD4DE49522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2037366"/>
            <a:ext cx="5181600" cy="32039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2C9275-3055-2716-05CA-8B99042D6166}"/>
              </a:ext>
            </a:extLst>
          </p:cNvPr>
          <p:cNvSpPr txBox="1"/>
          <p:nvPr/>
        </p:nvSpPr>
        <p:spPr>
          <a:xfrm>
            <a:off x="4788827" y="2199307"/>
            <a:ext cx="19001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Instron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D37A6D-1ACA-13A5-9BF9-54B4AD6C9482}"/>
              </a:ext>
            </a:extLst>
          </p:cNvPr>
          <p:cNvCxnSpPr/>
          <p:nvPr/>
        </p:nvCxnSpPr>
        <p:spPr>
          <a:xfrm>
            <a:off x="3412278" y="1900483"/>
            <a:ext cx="1697374" cy="17091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2DDE45C-D7BC-383D-3BCB-145AA631CB54}"/>
              </a:ext>
            </a:extLst>
          </p:cNvPr>
          <p:cNvSpPr txBox="1"/>
          <p:nvPr/>
        </p:nvSpPr>
        <p:spPr>
          <a:xfrm>
            <a:off x="1108038" y="1640900"/>
            <a:ext cx="24186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Sample with Speckle Pattern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1776CF-E43A-C17C-F2E2-6539E0E9E827}"/>
              </a:ext>
            </a:extLst>
          </p:cNvPr>
          <p:cNvCxnSpPr>
            <a:cxnSpLocks/>
          </p:cNvCxnSpPr>
          <p:nvPr/>
        </p:nvCxnSpPr>
        <p:spPr>
          <a:xfrm>
            <a:off x="3400183" y="1910378"/>
            <a:ext cx="3738169" cy="16894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63D723-10A1-7169-00AE-C4436D7531FF}"/>
              </a:ext>
            </a:extLst>
          </p:cNvPr>
          <p:cNvSpPr txBox="1"/>
          <p:nvPr/>
        </p:nvSpPr>
        <p:spPr>
          <a:xfrm>
            <a:off x="3579489" y="6075341"/>
            <a:ext cx="24186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DIC Camera System</a:t>
            </a:r>
            <a:endParaRPr lang="en-US">
              <a:latin typeface="Times New Roman"/>
              <a:cs typeface="Times New Roman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F3C4CB-8D00-0BDA-0B8B-DD4DA9F7BAAD}"/>
              </a:ext>
            </a:extLst>
          </p:cNvPr>
          <p:cNvCxnSpPr>
            <a:cxnSpLocks/>
          </p:cNvCxnSpPr>
          <p:nvPr/>
        </p:nvCxnSpPr>
        <p:spPr>
          <a:xfrm flipV="1">
            <a:off x="4579391" y="4191000"/>
            <a:ext cx="3381361" cy="19438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233496-48E0-3BD7-5F7B-8F8596198785}"/>
              </a:ext>
            </a:extLst>
          </p:cNvPr>
          <p:cNvCxnSpPr>
            <a:cxnSpLocks/>
          </p:cNvCxnSpPr>
          <p:nvPr/>
        </p:nvCxnSpPr>
        <p:spPr>
          <a:xfrm flipH="1" flipV="1">
            <a:off x="3952184" y="5143323"/>
            <a:ext cx="617561" cy="10108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B18AEBC-6B6A-4934-C14A-95D5A5599D0F}"/>
              </a:ext>
            </a:extLst>
          </p:cNvPr>
          <p:cNvSpPr txBox="1"/>
          <p:nvPr/>
        </p:nvSpPr>
        <p:spPr>
          <a:xfrm>
            <a:off x="5541177" y="283170"/>
            <a:ext cx="24195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Times New Roman"/>
                <a:cs typeface="Times"/>
              </a:rPr>
              <a:t>Instron Machine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DE209F-76F4-9C34-EA90-05D2AB20FB75}"/>
              </a:ext>
            </a:extLst>
          </p:cNvPr>
          <p:cNvCxnSpPr>
            <a:cxnSpLocks/>
          </p:cNvCxnSpPr>
          <p:nvPr/>
        </p:nvCxnSpPr>
        <p:spPr>
          <a:xfrm flipH="1">
            <a:off x="5707677" y="607975"/>
            <a:ext cx="357131" cy="13330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EE63F2-A6E1-DF76-4828-6290DD9A16B3}"/>
              </a:ext>
            </a:extLst>
          </p:cNvPr>
          <p:cNvCxnSpPr>
            <a:cxnSpLocks/>
          </p:cNvCxnSpPr>
          <p:nvPr/>
        </p:nvCxnSpPr>
        <p:spPr>
          <a:xfrm>
            <a:off x="6084099" y="627266"/>
            <a:ext cx="1041476" cy="12944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D997393-13A6-EEBD-A42F-12A5F4E3F0C0}"/>
              </a:ext>
            </a:extLst>
          </p:cNvPr>
          <p:cNvCxnSpPr>
            <a:cxnSpLocks/>
          </p:cNvCxnSpPr>
          <p:nvPr/>
        </p:nvCxnSpPr>
        <p:spPr>
          <a:xfrm flipH="1">
            <a:off x="7598209" y="521164"/>
            <a:ext cx="1437434" cy="3098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957FB3-163E-9CB5-2BB4-3365BBA221EF}"/>
              </a:ext>
            </a:extLst>
          </p:cNvPr>
          <p:cNvSpPr txBox="1"/>
          <p:nvPr/>
        </p:nvSpPr>
        <p:spPr>
          <a:xfrm>
            <a:off x="8319100" y="196359"/>
            <a:ext cx="24195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Times New Roman"/>
                <a:cs typeface="Times"/>
              </a:rPr>
              <a:t>3-Point Bend Rig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6E5C57-6899-DE9D-57FC-4CA74AF5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65" y="411"/>
            <a:ext cx="10175631" cy="1111843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Times New Roman"/>
                <a:cs typeface="Times New Roman"/>
              </a:rPr>
              <a:t>Setup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23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D44BD-41F1-7E8E-F79A-F06A894D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/>
                <a:cs typeface="Times New Roman"/>
              </a:rPr>
              <a:t>Deciding on Sample: Polyurethane vs Aluminum</a:t>
            </a:r>
          </a:p>
        </p:txBody>
      </p:sp>
      <p:pic>
        <p:nvPicPr>
          <p:cNvPr id="12" name="Content Placeholder 11" descr="A rectangular orange block with a white background&#10;&#10;AI-generated content may be incorrect.">
            <a:extLst>
              <a:ext uri="{FF2B5EF4-FFF2-40B4-BE49-F238E27FC236}">
                <a16:creationId xmlns:a16="http://schemas.microsoft.com/office/drawing/2014/main" id="{C2ADD35C-815A-042D-1711-E0CE5DDD4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56" y="1967909"/>
            <a:ext cx="3160022" cy="2355757"/>
          </a:xfr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B4895-8459-1BBC-4796-45142740E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BA886C-876E-3F0D-D30D-E08250BB4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252" y="1825625"/>
            <a:ext cx="3160022" cy="2381178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8EB039-8AFC-EC00-C47C-FA1D37F82FD4}"/>
              </a:ext>
            </a:extLst>
          </p:cNvPr>
          <p:cNvSpPr txBox="1"/>
          <p:nvPr/>
        </p:nvSpPr>
        <p:spPr>
          <a:xfrm>
            <a:off x="2132831" y="4471422"/>
            <a:ext cx="382504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latin typeface="Times New Roman"/>
                <a:cs typeface="Times"/>
              </a:rPr>
              <a:t>Pro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cs typeface="Times"/>
              </a:rPr>
              <a:t>High elastic modulus</a:t>
            </a:r>
          </a:p>
          <a:p>
            <a:r>
              <a:rPr lang="en-US" u="sng" dirty="0">
                <a:latin typeface="Times New Roman"/>
                <a:cs typeface="Times"/>
              </a:rPr>
              <a:t>Con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cs typeface="Times"/>
              </a:rPr>
              <a:t>Not a linear elastic material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cs typeface="Times"/>
              </a:rPr>
              <a:t>Difficulty applying speckle pattern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cs typeface="Times"/>
              </a:rPr>
              <a:t>Cannot assume small strains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9E60E-5296-EEB0-4CDF-A8BB6B39C2B8}"/>
              </a:ext>
            </a:extLst>
          </p:cNvPr>
          <p:cNvSpPr txBox="1"/>
          <p:nvPr/>
        </p:nvSpPr>
        <p:spPr>
          <a:xfrm>
            <a:off x="6710252" y="4282410"/>
            <a:ext cx="445451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latin typeface="Times New Roman"/>
                <a:cs typeface="Times New Roman"/>
              </a:rPr>
              <a:t>Pro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Linear elastic material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Cheaper</a:t>
            </a:r>
          </a:p>
          <a:p>
            <a:r>
              <a:rPr lang="en-US" u="sng" dirty="0">
                <a:latin typeface="Times New Roman"/>
                <a:cs typeface="Times New Roman"/>
              </a:rPr>
              <a:t>Con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Lower elastic modulus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Plasticly deforms under lower loads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Small deflection less DIC resolution </a:t>
            </a:r>
          </a:p>
          <a:p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400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089B-DE82-7B44-1ED6-4C6438F77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Procedure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2171AE-B3EA-12EB-82CE-B38D433F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7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FBC86F-4124-53D9-7DE7-F41C3A008098}"/>
              </a:ext>
            </a:extLst>
          </p:cNvPr>
          <p:cNvSpPr txBox="1">
            <a:spLocks/>
          </p:cNvSpPr>
          <p:nvPr/>
        </p:nvSpPr>
        <p:spPr>
          <a:xfrm>
            <a:off x="838200" y="1612753"/>
            <a:ext cx="5040285" cy="3632493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>
                <a:latin typeface="Times New Roman"/>
                <a:cs typeface="Times New Roman"/>
              </a:rPr>
              <a:t>Apply speckle pattern to spray painted sample</a:t>
            </a:r>
          </a:p>
          <a:p>
            <a:r>
              <a:rPr lang="en-US" sz="1900">
                <a:latin typeface="Times New Roman"/>
                <a:cs typeface="Times New Roman"/>
              </a:rPr>
              <a:t>Load the sample onto Instron machine</a:t>
            </a:r>
          </a:p>
          <a:p>
            <a:r>
              <a:rPr lang="en-US" sz="1900">
                <a:latin typeface="Times New Roman"/>
                <a:cs typeface="Times New Roman"/>
              </a:rPr>
              <a:t>Calibrate camera system to reduce glare and projection error</a:t>
            </a:r>
          </a:p>
          <a:p>
            <a:r>
              <a:rPr lang="en-US" sz="1900">
                <a:latin typeface="Times New Roman"/>
                <a:cs typeface="Times New Roman"/>
              </a:rPr>
              <a:t>Apply loads incrementally, ensuring a picture is captured on the VIC software for each load increment</a:t>
            </a:r>
          </a:p>
          <a:p>
            <a:r>
              <a:rPr lang="en-US" sz="1900">
                <a:latin typeface="Times New Roman"/>
                <a:cs typeface="Times New Roman"/>
              </a:rPr>
              <a:t>Analyze data on the VIC software</a:t>
            </a:r>
          </a:p>
          <a:p>
            <a:r>
              <a:rPr lang="en-US" sz="1900">
                <a:latin typeface="Times New Roman"/>
                <a:cs typeface="Times New Roman"/>
              </a:rPr>
              <a:t>Extract data for post processing on Python and/or MATLAB</a:t>
            </a:r>
          </a:p>
        </p:txBody>
      </p:sp>
      <p:pic>
        <p:nvPicPr>
          <p:cNvPr id="7" name="Picture 6" descr="A hand holding a square with colorful dots&#10;&#10;AI-generated content may be incorrect.">
            <a:extLst>
              <a:ext uri="{FF2B5EF4-FFF2-40B4-BE49-F238E27FC236}">
                <a16:creationId xmlns:a16="http://schemas.microsoft.com/office/drawing/2014/main" id="{F0C77421-FD9E-073A-FCB9-1D0ECB062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71" y="3659826"/>
            <a:ext cx="2553974" cy="2022176"/>
          </a:xfrm>
          <a:prstGeom prst="rect">
            <a:avLst/>
          </a:prstGeom>
        </p:spPr>
      </p:pic>
      <p:pic>
        <p:nvPicPr>
          <p:cNvPr id="9" name="Picture 8" descr="A hand holding a roller&#10;&#10;AI-generated content may be incorrect.">
            <a:extLst>
              <a:ext uri="{FF2B5EF4-FFF2-40B4-BE49-F238E27FC236}">
                <a16:creationId xmlns:a16="http://schemas.microsoft.com/office/drawing/2014/main" id="{8048C74C-03CB-1986-8512-40EEF9C05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38" y="1715379"/>
            <a:ext cx="2556643" cy="180979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B9CD961C-58A1-D775-DA8A-9D0FF7150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008" y="2006703"/>
            <a:ext cx="2484663" cy="331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8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CA22-68A8-E786-66D4-344654E0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Beam Samples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67DEC2-F351-0ACC-BA1B-4D6D24B8405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72360346"/>
              </p:ext>
            </p:extLst>
          </p:nvPr>
        </p:nvGraphicFramePr>
        <p:xfrm>
          <a:off x="6587067" y="1204964"/>
          <a:ext cx="5181600" cy="4993640"/>
        </p:xfrm>
        <a:graphic>
          <a:graphicData uri="http://schemas.openxmlformats.org/drawingml/2006/table">
            <a:tbl>
              <a:tblPr firstRow="1" firstCol="1" bandRow="1"/>
              <a:tblGrid>
                <a:gridCol w="1346237">
                  <a:extLst>
                    <a:ext uri="{9D8B030D-6E8A-4147-A177-3AD203B41FA5}">
                      <a16:colId xmlns:a16="http://schemas.microsoft.com/office/drawing/2014/main" val="2066880163"/>
                    </a:ext>
                  </a:extLst>
                </a:gridCol>
                <a:gridCol w="2020795">
                  <a:extLst>
                    <a:ext uri="{9D8B030D-6E8A-4147-A177-3AD203B41FA5}">
                      <a16:colId xmlns:a16="http://schemas.microsoft.com/office/drawing/2014/main" val="360414894"/>
                    </a:ext>
                  </a:extLst>
                </a:gridCol>
                <a:gridCol w="1814568">
                  <a:extLst>
                    <a:ext uri="{9D8B030D-6E8A-4147-A177-3AD203B41FA5}">
                      <a16:colId xmlns:a16="http://schemas.microsoft.com/office/drawing/2014/main" val="2684981130"/>
                    </a:ext>
                  </a:extLst>
                </a:gridCol>
              </a:tblGrid>
              <a:tr h="1812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Beam “Name”</a:t>
                      </a:r>
                      <a:endParaRPr lang="en-US" sz="2400" b="1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2214" marR="622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Outer Width and Height (in)</a:t>
                      </a:r>
                      <a:endParaRPr lang="en-US" sz="2400" b="1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2214" marR="622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Inner Width and Height (in)</a:t>
                      </a:r>
                      <a:endParaRPr lang="en-US" sz="2400" b="1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2214" marR="622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972344"/>
                  </a:ext>
                </a:extLst>
              </a:tr>
              <a:tr h="1812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Small Solid Beam</a:t>
                      </a:r>
                      <a:endParaRPr lang="en-US" sz="24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2214" marR="622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0.625</a:t>
                      </a:r>
                      <a:endParaRPr lang="en-US" sz="24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2214" marR="622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N/A</a:t>
                      </a:r>
                      <a:endParaRPr lang="en-US" sz="24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2214" marR="622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897599"/>
                  </a:ext>
                </a:extLst>
              </a:tr>
              <a:tr h="1812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Hollow Box Beam</a:t>
                      </a:r>
                      <a:endParaRPr lang="en-US" sz="24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2214" marR="622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0.75</a:t>
                      </a:r>
                      <a:endParaRPr lang="en-US" sz="24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2214" marR="622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0.50</a:t>
                      </a:r>
                      <a:endParaRPr lang="en-US" sz="24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2214" marR="622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531900"/>
                  </a:ext>
                </a:extLst>
              </a:tr>
              <a:tr h="1812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Large Solid Beam</a:t>
                      </a:r>
                      <a:endParaRPr lang="en-US" sz="24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2214" marR="622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1.00</a:t>
                      </a:r>
                      <a:endParaRPr lang="en-US" sz="24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2214" marR="622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N/A</a:t>
                      </a:r>
                      <a:endParaRPr lang="en-US" sz="2400">
                        <a:effectLst/>
                        <a:latin typeface="Aptos" panose="020B00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2214" marR="622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831115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AE7078C-3CF0-0318-E583-92A14836B04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81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E649F1-E107-2B85-7E94-5003BBC918CB}"/>
              </a:ext>
            </a:extLst>
          </p:cNvPr>
          <p:cNvCxnSpPr/>
          <p:nvPr/>
        </p:nvCxnSpPr>
        <p:spPr>
          <a:xfrm flipH="1">
            <a:off x="5554133" y="3081867"/>
            <a:ext cx="1143000" cy="3471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16964D-E0C3-15EF-5618-7F337908FEDA}"/>
              </a:ext>
            </a:extLst>
          </p:cNvPr>
          <p:cNvCxnSpPr>
            <a:cxnSpLocks/>
          </p:cNvCxnSpPr>
          <p:nvPr/>
        </p:nvCxnSpPr>
        <p:spPr>
          <a:xfrm flipH="1">
            <a:off x="5562600" y="4268839"/>
            <a:ext cx="113453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721C15-1839-CF72-3FEC-604730DB8DD2}"/>
              </a:ext>
            </a:extLst>
          </p:cNvPr>
          <p:cNvCxnSpPr>
            <a:cxnSpLocks/>
          </p:cNvCxnSpPr>
          <p:nvPr/>
        </p:nvCxnSpPr>
        <p:spPr>
          <a:xfrm flipH="1" flipV="1">
            <a:off x="5757334" y="5196788"/>
            <a:ext cx="1092200" cy="3190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3BD31B-40AA-BE68-DFE3-B8A593750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50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EB7F5-3724-B53C-3BDE-A1A7D36A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979"/>
            <a:ext cx="10515600" cy="1325563"/>
          </a:xfrm>
        </p:spPr>
        <p:txBody>
          <a:bodyPr>
            <a:normAutofit/>
          </a:bodyPr>
          <a:lstStyle/>
          <a:p>
            <a:r>
              <a:rPr lang="en-US" sz="7000">
                <a:latin typeface="Times New Roman"/>
                <a:cs typeface="Times New Roman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0BE21-0994-7270-057D-2131883E1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493" y="5040893"/>
            <a:ext cx="10506308" cy="1600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dirty="0">
                <a:latin typeface="Times New Roman"/>
                <a:cs typeface="Times New Roman"/>
              </a:rPr>
              <a:t>Mechanics of Materials</a:t>
            </a:r>
            <a:endParaRPr lang="en-US" dirty="0"/>
          </a:p>
          <a:p>
            <a:pPr>
              <a:buFont typeface="Wingdings" panose="020B0604020202020204" pitchFamily="34" charset="0"/>
              <a:buChar char="Ø"/>
            </a:pPr>
            <a:r>
              <a:rPr lang="en-US" dirty="0">
                <a:latin typeface="Times New Roman"/>
                <a:cs typeface="Times New Roman"/>
              </a:rPr>
              <a:t>Finite Element Analysis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dirty="0">
                <a:latin typeface="Times New Roman"/>
                <a:cs typeface="Times New Roman"/>
              </a:rPr>
              <a:t>Digital Image 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4B4E4-690C-C647-2864-117DA651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97832-3AB8-4BF6-95F0-C1C2604226E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77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67DCE49B9B1D499056B84127A6AAA2" ma:contentTypeVersion="4" ma:contentTypeDescription="Create a new document." ma:contentTypeScope="" ma:versionID="4e495dfa0d0a8f58e6169cff838344e6">
  <xsd:schema xmlns:xsd="http://www.w3.org/2001/XMLSchema" xmlns:xs="http://www.w3.org/2001/XMLSchema" xmlns:p="http://schemas.microsoft.com/office/2006/metadata/properties" xmlns:ns2="90c606fa-3e91-4b62-8a1e-6537e7f9ba87" targetNamespace="http://schemas.microsoft.com/office/2006/metadata/properties" ma:root="true" ma:fieldsID="b42cef104ab43f65833160466d103084" ns2:_="">
    <xsd:import namespace="90c606fa-3e91-4b62-8a1e-6537e7f9ba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c606fa-3e91-4b62-8a1e-6537e7f9ba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ECD771-222A-469F-84DD-6809B0A7D8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CD956F-14BE-4DE3-BB27-C86E4B1DDCCE}">
  <ds:schemaRefs>
    <ds:schemaRef ds:uri="90c606fa-3e91-4b62-8a1e-6537e7f9ba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EBECBCD-C7A7-43E2-95FF-BA320D061BBE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90c606fa-3e91-4b62-8a1e-6537e7f9ba8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2958</Words>
  <Application>Microsoft Office PowerPoint</Application>
  <PresentationFormat>Widescreen</PresentationFormat>
  <Paragraphs>431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Cambria Math</vt:lpstr>
      <vt:lpstr>Courier New</vt:lpstr>
      <vt:lpstr>Symbol</vt:lpstr>
      <vt:lpstr>Times</vt:lpstr>
      <vt:lpstr>Times New Roman</vt:lpstr>
      <vt:lpstr>Wingdings</vt:lpstr>
      <vt:lpstr>Office Theme</vt:lpstr>
      <vt:lpstr> Digital Image Correlation</vt:lpstr>
      <vt:lpstr>What is a DIC?</vt:lpstr>
      <vt:lpstr>Client Need</vt:lpstr>
      <vt:lpstr>PowerPoint Presentation</vt:lpstr>
      <vt:lpstr>Setup</vt:lpstr>
      <vt:lpstr>Deciding on Sample: Polyurethane vs Aluminum</vt:lpstr>
      <vt:lpstr>Procedure</vt:lpstr>
      <vt:lpstr>Beam Samples</vt:lpstr>
      <vt:lpstr>Results</vt:lpstr>
      <vt:lpstr>Mechanics of Materials</vt:lpstr>
      <vt:lpstr>Elastic or Plastic?</vt:lpstr>
      <vt:lpstr>Deflection</vt:lpstr>
      <vt:lpstr>Shear Force and Bending Moments</vt:lpstr>
      <vt:lpstr>Analysis at a Specified X value</vt:lpstr>
      <vt:lpstr>Axial, Lateral, and Shear Strains @ x = 0.09 meters for the Small Beam </vt:lpstr>
      <vt:lpstr>2D Strain Fields: Theoretical Small Beam </vt:lpstr>
      <vt:lpstr>DIC Strain Contours  Different beams will have different deflections based on size and material properties, How does increased deflection affect DIC results under equal loading conditions?</vt:lpstr>
      <vt:lpstr>Finite Element Model</vt:lpstr>
      <vt:lpstr>FE Model: Strain Fields for the Small Beam</vt:lpstr>
      <vt:lpstr>Digital Image Correlation for Small Beam </vt:lpstr>
      <vt:lpstr>Small Beam Axial Strain Under 4000N Load </vt:lpstr>
      <vt:lpstr>Large Beam Axial Strain Under 1000N Load </vt:lpstr>
      <vt:lpstr>Residual Plots for Hollow, Small and Large Beams</vt:lpstr>
      <vt:lpstr>Lateral Strain for the Small Beam under 4000N Load</vt:lpstr>
      <vt:lpstr>Shear Strain for the Small Beam under 4000N Load</vt:lpstr>
      <vt:lpstr>Cross Sectional Shear Strain Plots at x = 30mm</vt:lpstr>
      <vt:lpstr>MechMat vs FE Model vs DIC</vt:lpstr>
      <vt:lpstr>Conclusion</vt:lpstr>
      <vt:lpstr>We Learned 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Kret</dc:creator>
  <cp:lastModifiedBy>Gabriel Kret</cp:lastModifiedBy>
  <cp:revision>1</cp:revision>
  <dcterms:created xsi:type="dcterms:W3CDTF">2025-05-05T14:16:04Z</dcterms:created>
  <dcterms:modified xsi:type="dcterms:W3CDTF">2025-05-12T02:35:43Z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0x0101006367DCE49B9B1D499056B84127A6AAA2</vt:lpwstr>
  </property>
</Properties>
</file>